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21" r:id="rId2"/>
    <p:sldId id="342" r:id="rId3"/>
    <p:sldId id="377" r:id="rId4"/>
    <p:sldId id="378" r:id="rId5"/>
    <p:sldId id="379" r:id="rId6"/>
    <p:sldId id="365" r:id="rId7"/>
    <p:sldId id="374" r:id="rId8"/>
    <p:sldId id="366" r:id="rId9"/>
    <p:sldId id="360" r:id="rId10"/>
    <p:sldId id="361" r:id="rId11"/>
    <p:sldId id="364" r:id="rId12"/>
    <p:sldId id="357" r:id="rId13"/>
    <p:sldId id="369" r:id="rId14"/>
    <p:sldId id="349" r:id="rId15"/>
    <p:sldId id="367" r:id="rId16"/>
    <p:sldId id="368" r:id="rId17"/>
    <p:sldId id="371" r:id="rId18"/>
    <p:sldId id="370" r:id="rId19"/>
    <p:sldId id="353" r:id="rId20"/>
    <p:sldId id="372" r:id="rId21"/>
    <p:sldId id="387" r:id="rId22"/>
    <p:sldId id="375" r:id="rId23"/>
    <p:sldId id="380" r:id="rId24"/>
  </p:sldIdLst>
  <p:sldSz cx="9144000" cy="6858000" type="screen4x3"/>
  <p:notesSz cx="6881813" cy="92964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B301C"/>
    <a:srgbClr val="C02B18"/>
    <a:srgbClr val="A732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454" autoAdjust="0"/>
  </p:normalViewPr>
  <p:slideViewPr>
    <p:cSldViewPr>
      <p:cViewPr>
        <p:scale>
          <a:sx n="77" d="100"/>
          <a:sy n="77" d="100"/>
        </p:scale>
        <p:origin x="-12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58"/>
    </p:cViewPr>
  </p:sorterViewPr>
  <p:notesViewPr>
    <p:cSldViewPr>
      <p:cViewPr varScale="1">
        <p:scale>
          <a:sx n="81" d="100"/>
          <a:sy n="81" d="100"/>
        </p:scale>
        <p:origin x="-2022" y="-96"/>
      </p:cViewPr>
      <p:guideLst>
        <p:guide orient="horz" pos="2928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84BC9EB-BC5D-4BBC-871F-07D0FCA8666C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107345C-C3B2-46D0-833A-2FBE7201F3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331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449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6350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6350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63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635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35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35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35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Flip chart responses.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635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Flip chart responses.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635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635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345C-C3B2-46D0-833A-2FBE7201F3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635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3694113" y="3786188"/>
            <a:ext cx="4975225" cy="0"/>
          </a:xfrm>
          <a:prstGeom prst="line">
            <a:avLst/>
          </a:prstGeom>
          <a:noFill/>
          <a:ln w="25400">
            <a:solidFill>
              <a:srgbClr val="BD1B28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3722" y="3051703"/>
            <a:ext cx="5837711" cy="8108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3722" y="3786038"/>
            <a:ext cx="5674581" cy="9666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59E15E-69CE-4752-9A4A-B850C3E17D2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AF89-24E1-4BA2-93F9-27260C0CD5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BBD7F-94B2-446C-AFF1-4694F60673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ck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 My Documents\Channels\Strategic Planning\2009\RadioShack Re-branding\PowerPoint Templates\Update #1\Update #2\RS PPT redbot cont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361950" y="457200"/>
            <a:ext cx="84201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>
            <a:normAutofit/>
          </a:bodyPr>
          <a:lstStyle>
            <a:lvl1pPr algn="ctr">
              <a:defRPr sz="480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5125" y="1600200"/>
            <a:ext cx="8407400" cy="4308475"/>
          </a:xfrm>
        </p:spPr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  <a:lvl2pPr>
              <a:defRPr>
                <a:latin typeface="Helvetica" pitchFamily="34" charset="0"/>
                <a:cs typeface="Helvetica" pitchFamily="34" charset="0"/>
              </a:defRPr>
            </a:lvl2pPr>
            <a:lvl3pPr>
              <a:defRPr>
                <a:latin typeface="Helvetica" pitchFamily="34" charset="0"/>
                <a:cs typeface="Helvetica" pitchFamily="34" charset="0"/>
              </a:defRPr>
            </a:lvl3pPr>
            <a:lvl4pPr>
              <a:defRPr>
                <a:latin typeface="Helvetica" pitchFamily="34" charset="0"/>
                <a:cs typeface="Helvetica" pitchFamily="34" charset="0"/>
              </a:defRPr>
            </a:lvl4pPr>
            <a:lvl5pPr>
              <a:defRPr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833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121D9-33EC-4E87-8407-988804B44A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B1FDB-8406-438E-96A9-4BE85F6EBD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2B0E-2A02-49A9-929B-8DF6BB2D18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B335C-6126-433D-86B5-A4160DEA602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A8AF3-1E2E-40F3-9AE6-8FF0539695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DA6C4-0E67-4107-820A-352C527982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E8245-CF0B-42CB-A56D-3398903711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07B20-A7FE-4A44-9C43-A6BF45F5FB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lin ang="16200000"/>
          </a:gra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05588"/>
            <a:ext cx="2895600" cy="252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05588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2F2F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A4BAB513-C302-4520-9D1D-02F04CCE387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58800"/>
            <a:ext cx="82296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001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8771" y="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chemeClr val="bg1"/>
                </a:solidFill>
              </a:rPr>
              <a:t>DFW OD</a:t>
            </a:r>
            <a:r>
              <a:rPr lang="en-US" b="1" i="0" baseline="0" dirty="0" smtClean="0">
                <a:solidFill>
                  <a:schemeClr val="bg1"/>
                </a:solidFill>
              </a:rPr>
              <a:t> Network</a:t>
            </a:r>
            <a:endParaRPr lang="en-US" b="1" i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4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Calibri"/>
          <a:ea typeface="Calibri" charset="0"/>
          <a:cs typeface="Calibri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Calibri" charset="0"/>
          <a:cs typeface="Calibri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Calibri"/>
          <a:ea typeface="Calibri" charset="0"/>
          <a:cs typeface="Calibri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Calibri"/>
          <a:ea typeface="Calibri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3723" y="2438400"/>
            <a:ext cx="4916878" cy="14241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We ‘Like’ It!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3722" y="3910104"/>
            <a:ext cx="5674581" cy="966696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Impact of Social Media on OD and Learning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76400"/>
            <a:ext cx="322897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5334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Tammy Preble, RadioShack</a:t>
            </a:r>
          </a:p>
          <a:p>
            <a:r>
              <a:rPr lang="en-US" dirty="0" smtClean="0"/>
              <a:t>Rick Palmer, BerylHealth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52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Learning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324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“Most human behavior is learned observationally through modeling: from observing others, one forms an idea of how new behaviors are performed, and on later occasions this coded information serves as a guide for action.”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2400" dirty="0" smtClean="0"/>
              <a:t>-Albert Bandura</a:t>
            </a:r>
            <a:endParaRPr lang="en-US" sz="2400" dirty="0"/>
          </a:p>
        </p:txBody>
      </p:sp>
      <p:pic>
        <p:nvPicPr>
          <p:cNvPr id="1026" name="Picture 2" descr="http://01.edu-cdn.com/files/static/g/pcl_0001_0001_0_img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1905000"/>
            <a:ext cx="2076450" cy="262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99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examples of social learning in the workplace?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356818">
            <a:off x="3808773" y="1803912"/>
            <a:ext cx="234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roadway" pitchFamily="82" charset="0"/>
              </a:rPr>
              <a:t>Interviews</a:t>
            </a:r>
            <a:endParaRPr lang="en-US" sz="2400" b="1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882113">
            <a:off x="4345862" y="4244103"/>
            <a:ext cx="329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Peer-to-Peer Learning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2172194">
            <a:off x="2068654" y="4461923"/>
            <a:ext cx="287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rgbClr val="00B0F0"/>
                </a:solidFill>
                <a:latin typeface="Tw Cen MT" pitchFamily="34" charset="0"/>
              </a:rPr>
              <a:t>Appreciative Inquiry</a:t>
            </a:r>
            <a:endParaRPr lang="en-US" sz="2400" b="1" cap="small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676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Mentoring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841260">
            <a:off x="6247715" y="1357850"/>
            <a:ext cx="266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MS Mincho" pitchFamily="49" charset="-128"/>
                <a:ea typeface="MS Mincho" pitchFamily="49" charset="-128"/>
              </a:rPr>
              <a:t>Routine Feedback</a:t>
            </a:r>
            <a:endParaRPr lang="en-US" sz="2400" b="1" dirty="0">
              <a:solidFill>
                <a:srgbClr val="00B0F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 rot="19626721">
            <a:off x="6339779" y="5082549"/>
            <a:ext cx="259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oudy Stout" pitchFamily="18" charset="0"/>
              </a:rPr>
              <a:t>Meetings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oudy Stou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979062">
            <a:off x="2344704" y="132963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Garamond Pro Bold" pitchFamily="18" charset="0"/>
              </a:rPr>
              <a:t>Observation</a:t>
            </a:r>
            <a:endParaRPr lang="en-US" sz="2400" dirty="0">
              <a:latin typeface="Adobe Garamond Pro Bol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198898">
            <a:off x="257431" y="4511083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Hour!</a:t>
            </a:r>
            <a:endParaRPr lang="en-US" sz="44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17839"/>
            <a:ext cx="8382000" cy="887436"/>
          </a:xfrm>
        </p:spPr>
        <p:txBody>
          <a:bodyPr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                   of social Learning?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124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benefits</a:t>
            </a:r>
            <a:endParaRPr lang="en-US" sz="3200" b="1" cap="all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0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17839"/>
            <a:ext cx="8382000" cy="887436"/>
          </a:xfrm>
        </p:spPr>
        <p:txBody>
          <a:bodyPr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                   of social Learning?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124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benefits</a:t>
            </a:r>
            <a:endParaRPr lang="en-US" sz="3200" b="1" cap="all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124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Risks</a:t>
            </a:r>
            <a:endParaRPr lang="en-US" sz="3200" b="1" cap="all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0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0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3250" name="Picture 2" descr="http://www.kurtkomaromi.com/.a/6a00d8341c764653ef01675f97554a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1219200" cy="1219200"/>
          </a:xfrm>
          <a:prstGeom prst="rect">
            <a:avLst/>
          </a:prstGeom>
          <a:noFill/>
        </p:spPr>
      </p:pic>
      <p:pic>
        <p:nvPicPr>
          <p:cNvPr id="53252" name="Picture 4" descr="http://farm1.staticflickr.com/225/503165914_a680a56c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4006" y="990601"/>
            <a:ext cx="2026594" cy="762000"/>
          </a:xfrm>
          <a:prstGeom prst="rect">
            <a:avLst/>
          </a:prstGeom>
          <a:noFill/>
        </p:spPr>
      </p:pic>
      <p:pic>
        <p:nvPicPr>
          <p:cNvPr id="53254" name="Picture 6" descr="http://www.ftsociety.org/wp-content/uploads/Meetup-Logo-1-me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52732">
            <a:off x="4248471" y="4550123"/>
            <a:ext cx="1440500" cy="1058768"/>
          </a:xfrm>
          <a:prstGeom prst="rect">
            <a:avLst/>
          </a:prstGeom>
          <a:noFill/>
        </p:spPr>
      </p:pic>
      <p:pic>
        <p:nvPicPr>
          <p:cNvPr id="53256" name="Picture 8" descr="http://www.yourlogoresources.com/wp-content/uploads/2011/09/linkedin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562600"/>
            <a:ext cx="2885967" cy="814388"/>
          </a:xfrm>
          <a:prstGeom prst="rect">
            <a:avLst/>
          </a:prstGeom>
          <a:noFill/>
        </p:spPr>
      </p:pic>
      <p:pic>
        <p:nvPicPr>
          <p:cNvPr id="53258" name="Picture 10" descr="http://s.ytimg.com/yt/img/logos/youtube_logo_standard_againstwhite-vflKoO81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40920">
            <a:off x="279482" y="1110314"/>
            <a:ext cx="1736007" cy="6328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25146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web-based and mobile based technologies which are used to turn communication into interactive dialogue between organizations, communities, and individuals.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r"/>
            <a:r>
              <a:rPr lang="en-US" sz="2400" dirty="0" smtClean="0">
                <a:latin typeface="+mn-lt"/>
              </a:rPr>
              <a:t>-</a:t>
            </a:r>
            <a:r>
              <a:rPr lang="en-US" sz="2400" dirty="0" err="1" smtClean="0">
                <a:latin typeface="+mn-lt"/>
              </a:rPr>
              <a:t>wikipedia.com</a:t>
            </a:r>
            <a:endParaRPr lang="en-US" sz="2400" dirty="0">
              <a:latin typeface="+mn-lt"/>
            </a:endParaRPr>
          </a:p>
        </p:txBody>
      </p:sp>
      <p:pic>
        <p:nvPicPr>
          <p:cNvPr id="53262" name="Picture 14" descr="http://img.labnol.org/di/wikipedia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3886200"/>
            <a:ext cx="838489" cy="762000"/>
          </a:xfrm>
          <a:prstGeom prst="rect">
            <a:avLst/>
          </a:prstGeom>
          <a:noFill/>
        </p:spPr>
      </p:pic>
      <p:pic>
        <p:nvPicPr>
          <p:cNvPr id="53264" name="Picture 16" descr="http://t2.gstatic.com/images?q=tbn:ANd9GcSvnxuZhvPzcJOFkY_sNWxgN_lTD3ZuBx_Pcz0o-xAaHQuqGJkOp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962400"/>
            <a:ext cx="1225484" cy="914400"/>
          </a:xfrm>
          <a:prstGeom prst="rect">
            <a:avLst/>
          </a:prstGeom>
          <a:noFill/>
        </p:spPr>
      </p:pic>
      <p:pic>
        <p:nvPicPr>
          <p:cNvPr id="53266" name="Picture 18" descr="http://t2.gstatic.com/images?q=tbn:ANd9GcTuBzgTNdsGLSNQYuA1ZVG0aHHvXpYO4CAxIMaEsvAKj-79aV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32657">
            <a:off x="2175273" y="5321934"/>
            <a:ext cx="1905000" cy="57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70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042 L 0 -0.2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Gift that Changed My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1FDB-8406-438E-96A9-4BE85F6EBD9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02" name="Picture 2" descr="http://www.doobybrain.com/wp-content/uploads/2009/08/ipod-first-gen-5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695700" cy="5162550"/>
          </a:xfrm>
          <a:prstGeom prst="rect">
            <a:avLst/>
          </a:prstGeom>
          <a:noFill/>
        </p:spPr>
      </p:pic>
      <p:sp>
        <p:nvSpPr>
          <p:cNvPr id="51204" name="AutoShape 4" descr="data:image/jpeg;base64,/9j/4AAQSkZJRgABAQAAAQABAAD/2wBDAAkGBwgHBgkIBwgKCgkLDRYPDQwMDRsUFRAWIB0iIiAdHx8kKDQsJCYxJx8fLT0tMTU3Ojo6Iys/RD84QzQ5Ojf/2wBDAQoKCg0MDRoPDxo3JR8lNzc3Nzc3Nzc3Nzc3Nzc3Nzc3Nzc3Nzc3Nzc3Nzc3Nzc3Nzc3Nzc3Nzc3Nzc3Nzc3Nzf/wAARCACMAIwDASIAAhEBAxEB/8QAHAABAAEFAQEAAAAAAAAAAAAAAAYBAwQFBwII/8QAQhAAAgEDAwIDBgIGBgoDAAAAAQIDAAQRBRIhBjETQVEHFCIyYXGBkRUjQlKhsTRigqKy0RYkJUNEU2NywfBkkrP/xAAaAQACAwEBAAAAAAAAAAAAAAAAAgEDBQQG/8QAJREAAgIBBAEEAwEAAAAAAAAAAAECEQMEEiExEyJBUWEjMnGh/9oADAMBAAIRAxEAPwCA0pSvRHnhSlBUWAqvNeN6Ftodc+max3nR5BGPEldmKJBECXcj6Dmq55IxVlkMUpOqMurRnVQcLIw8yiE1u9O9nvU1/ZyzRsllIy/qrWZyzHnnc3Ozj7/hU16F6K6cvtDifUtKmOp2xMF7Dc3En6uVe/whgACCGHHY1yy1d8RR0rSpctnLzPEIWl3ZVRk47iraTzCMySQfqz+4dzKPqP8AKurdUeyLRL6ylbQVbT73lkzK7xOfRgxJA+o7ehrF6S6E6d1zQll1DSZdP1WGRre7WC5dcSIcEgZI5GDxxzSPUzuqHWngl2cyW5M0jLbeHIEUE7mI7/b7VeSXLBJFKOewPY/Y1PNR9kcVlf2h0jVLtLe4do53mVJGjOCUPYZUng+eSKwdV9lvUkaOttNp96ndSrtC+fLggj+NNHU8ersWWCN0uv8ASKGleV8eNEF7BJBKWaM70KhnUkMAexIIPavVdsJxmrRyThKDpilKU4gpSlAClKUAKtvcQRvteZFbzBargquk2cV1rUFtfrKNND+LcyRRs2Fzwr4+VSRjd6VRnm4RsuwY1OVM9dJ6QvVN3LYw3NtaxwKDI5AaSRc4yin+JPbIro+hdDTdNa3Bf6OhudPuQsN1DKV8aP8A6qMcZHqPTOM8Y2+n9N6Fqt7BqlrBHFcRgyQXlmdh9M8cMMccggipoM+dZvMnbNByUeInmNEiQLGoUDjFY6WEUepy38bSLJNCsUiA/A+0kqxH7wyRn0P0GMqlNRXYq1DbxQSTyRIqPO/iSkD522hcn8FA/CrtKkBTypVm9uoLG0mu7uVYbeFC8kjdlA7mgCPpotoLfqSHXIoP0TdXjXQ8VwFVTEhd85+D4wxzwQea4reWzWk7CMzS6fJKy2d1Km1plHYkeRx9s4JxXTNZvbjqGce9oYtNjYNDZt3kPk8v8wnYdzk4Aw9UsI9SsZbWU7Qw+F/3GHZh9jTYrg9yGnFSjTOdUptkUsky7JUYq6+jA4NK0ovcrMxpp0xSlKYgUpSgAKmXsuXOoaw/msVuoP3Mh/8AFQ0VM/Zb/TNbHqtsf/1rl1X6HRpv2f8ADp2lITM7DsFx/wC/lW0rF05NtqpHdiTWVXEjqYpSlSApSlACrdxBFc28lvcRrJDKpSRGGQykYIP0xVylAHMraGWxmu9MuC7PYzeEsj5zJGQDG2fM7SAT6g1kVkdVxrb9ZxMv/GadyMcZikPP5SfwrHp4O0PL5IJ1TAINelIHFxEsv9r5T/hFaqt/1uB+k7A+Zt5Qf/sn+ZrQV2YH6Dh1CqYpSlXlApSlACpb7M5Qms6hCSMy2yMB67GIP+MVEq23SV4tj1PYSudqSs1uxzwN44/vBa59Qrgy/TupndNNkD25XPKE/wAay60dpP7vOGPy9mred+QQRXAjsYpSlSQKVQsqkBmALHAye59BQkAEsQqjkkngCiwK0qET+1Dp2PqO30eGdpllfY94mPBjY9hnz5xkjgZ7nnE3/wDeKhNPolxa7IB1rMr9b6XbgjfFp00jAeQaRAP8JqzVjV5Rd+0HVpFyfdLS3ts44BO6Qj+I/OvGpX0Gm2ct3ck+HGMgD5mPko+pNNj4jY7XSIn1fKJdZVBz4MAX8WJP8ttaWvc0stxNJcXGPGmbe+OwJ8vsBgD6CvFaOKNRM7LLdNilKVYVClKUAKxNTuzZwB0OJdwMZ9GBzn8DissViXaWt24iaOSeVATthUsw/AVRnfoaui7AvyJtWdZ6U610vqKOONZhBqBUb7aU4JbHOw/tDg9ufUVMYXlliRILkQ3Mfy713I49GH+WCPzB+bINAu5DK0On6yrKVMBSyZhnnOSOR5Yxmpj0z1h1Lo6pB1BpGo3VoMATvbussYx6kfEOPPnvzWUp1wzUeP3R23Trq4uI3W7spLWeJgrqWDIxwOUb9pfqQDxyBXu896ZVjs/DRmPxSychB9F/aP04H18joelurLDXruS1sLn3gpbrOW2/IC23afMNx2PrUW639o1/baleaF0/ZCG7gO2a+u2VUi4HKg8eeQSfwNO5JIqUG3RvuoupNC6GgM1/cSXuqSKMIzhriX6nsI047ABe+ATXF+r/AGga31SWgml91sSRts4D8J/7j3Y/fj6VtdM0DR728kv+o9X1LWruRt0sWk2kkwY/WYjBGMD4e3rxXQNEvtG0FANG6F1OH/qmKLxG+7PJuqlvcXqO3pWzjOm9GdT6n/QtDvmU4w7xFFP9psCvob2fwa7adMW1p1KireQfAh8QOxj427iPMdu5zgVqZPaZZW0jfpLQtdso15MstrlB+INbW8610IdN3GsWuqWjR+FIYVaQK7yBchApwd3bjFPFRXKYk3KXDRC9Lm8e51zVJ5F2XWozurHgCNDsXn7LUO1WbVtdvxejS9TOmRDdalLOQxsP+YSBzn+Vb4x2w0fS9Jlkka0MIkvXiBDPEmNwXsSZJGRBjvurod9Jq+l2djfPcCN/ereFtNgjXwER3CbQSu8lQ2d2RyvYDin3uLVexDSp37nElKsoKsCpGQQcg1WpB1/pcGk9X3sFogSGZEuVjUYCFshgPpuUn8aj9auOW+KZlZI7JNClKVYIKUpQAFT7oCbTho6Wloscd3F/SV7O7c/H9Qf4dvKoDQZDq6s6SL8siMVZfsRyK5dRh8q47R06fP4nz0zsF1bx3SeHOGKg5wrsv8iK0PUehWZ0qVotSm0lkIb3oXL4A9CC3Of54rWdHp1DrNvdP+n5IreGURKZLZJXb4QThjjtkdwfOpXbdNWKTpc3zTalcoQyyXr7whHmqDCqfsKy/HJOmanljVo1Xs2sYJde1N7OS/gEVjbq1xKAsl0WaQ+IwYHuAO/oKW3TthPrWo3mr/7R1RLp0ka4O7wlB/VgJ2HwbSDjz4rfad1R0npuq6hbTahDaam0g96NxuUMVUBcMfhxjHAPqfM1ia9pNv1RdDWujNbgTVbVRHK8bb4LheSEkxxn0PPHl2IHHikKp+q2i5LaOwxBdz248ljCYH4FTUfbTOqf03sTW8aUAG8RoYmlPbK4Cgd88+lZMGp9TWyhNZ6Rv/EHHiWJWVW+uM8fma2dvNrN1hbbpnUELDhrt4oVH3O4nH2B+1JTLdy+S9FAYlzJdTSADnxCoGPrgCtdedPadHaPfS6dbJcahdRvE3gqHSKMbt3qNxUZ+jDNSbTNCu2lSfV5rcquCtpApKhv67ty49AAo9c176j6euNbu7WRNVlsoYI3VkhhRmcsVOdzZAwFHkashCuWUzyJ8IhG+0W36iv9QgaaKNrSyiAuPA8OTd4gcy/sAM6Hd5bfOug9M+9TaJaHUru2vrkZ3TwMHQkEgYYAAkDuQBk5OK5B0X1jdaG9w11H+kbG+k8aZXAWXdgAEH5T8IHBA+4rfdTe0lr/AE6Sx0K0uLRpl2yXVwVDIp7hFUnnyySMfWrlind0UyyQfFka6z1VNZ6ov7uBle3VhBC6/tIgxn65befsRWlqiqqIqoMKowB6Cq1p447YpGdkluk2KUpVggpSlAClKVFAdI9mzL/o23IDG7myPPgj/wAYqVIyuqujKysMgqcgj71ybpG6gtNSkE8MUtwyt7i08jLGJHG10byAYYwSO/HmK6ebaS205bbS1tbZo1Cxq6M0aD7Agn8xWTO4yaZqRpxTRH772Y6d1F1NNql3eTxwOqmW3iUAu44+c9gQBxj8a6HpmnWek2UVlp1tHb20QwscYwPqfqT6moYmrX9pL7rfdVaXp7BsYm0p41ckZ+GR5Nrd/I/St4una7MivH1OhU9misYyD9uTSKr4Q0rqmyQ/yp5cVrNKsNRtZXe/1iW+UrgRtbxxqp45+EZP545ql9b3kmuadPaySRwRLJ7zl/1cikcLs/e3YO7yCkZ5p7Eoy57+0t7qC1nuoY57gMYYncBpNoy2B54HJq3FqNre6QdQsplmtnhaRJFBAYYPrzVdQsxcL4sC28d/Ejra3MsIcwlhgkeeOBkAjOKs65IbXpvUJZWUGOzk3NjaM7D5eX2qObDj2Pni2XZbQr+6ij+FXKoowij6VWtZJUZ0nbbFKUqRRSlKkBSlKAFK9IjOwRFLOxAVVGSSewAqrxyIql42UMSASpAJHf8ALzpW10TTLbAMpVgCpGCD2NbjReotV0+/06KbUriTTxOkckMm1sITt+YjOASPPsK1KqWOFVmPoBmqNEZo3XYWXscD17VVlxxmqfZbiySg18H0ksSCHwCA0eMFSMg/hWJc3GnaFpxmne3sbKL6BEHPYAeZPkOTXEh1b1dFEIxr1wqKdgzaxEjHlnb3rU3lzeahc+86ne3F7MPlads7P+0dl7eVciwZG+jpllgl2dOX2t6Sd2NK1ZviO0iOMAjyPL5579uM1j3PtZUp/qWhTFv/AJFwqD+6GNc1xzVdpKlgrbQcEgcCrlportlL1DfSJdfe0nqO6BWD3OxQj/cxeI6/2nJH92ozqN9e6rIsmqXk946nK+M+4KfUL8oP2FWI0eTd4aM+xSzbVJ2qO5PoPrXuWCaEfrYZI+SvxoV5Hcc+YyKtWLHHpCSy5H/C0aUNKtspFKUqUApSlSApSlAGdoFwlpr2mXMpURw3kLuzrkKocbj+AyfpjNSq61DTJY4rO8fTJ1K6m5dFX4HY7odpHyknHbuRzUHoOKpnjUnZbDK4KqJ1dXHTcTWzaeloiAr4Uol/WKpiIYSKEz3I+Zic9q0ay2UMSkm395Cwl/BHwEiXJwO2duM1ojzmqHmlWD7Hed/BJZbizmkC3Uts0K30sjBcDKso2Hgc89/41i3M1jDHcvFBaPPsjCKTvUtltxGAB2x24rSUzQsXPYry/RIZDpAeEQpbGPeNhaTnGw/MNv72Pmzz9KyNP9yn1GKxie2eKbUbQtGVADqWAdR698cepx3qL5qqsykMrFWU5BBwQfvR4eOyVm+iZ3raNBHexyPp63fu19GgtPhTBZPBVv6/DfXvnyq11vf2WppGljdwyFby6lJ34G0rHt/PaQKiBYscnknkmqULEk07CWa01RvVOl+ND4nuvunwbRhvEztOd+PLdjOfwqqyafFGWcWj3QWMPtQGMnxDu2jtnZjOOK0VKPF9keX6Nlq72TpH7osSss0qkRrjKZGwn14zzWsqvlVKthHaqK5S3OxSlKcU/9k="/>
          <p:cNvSpPr>
            <a:spLocks noChangeAspect="1" noChangeArrowheads="1"/>
          </p:cNvSpPr>
          <p:nvPr/>
        </p:nvSpPr>
        <p:spPr bwMode="auto">
          <a:xfrm>
            <a:off x="63500" y="-579438"/>
            <a:ext cx="12096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6" name="Picture 6" descr="http://0.gravatar.com/avatar/06829b36129db245ebc4ecfb712bb450?s=48&amp;d=http%3A%2F%2Fwww.danklass.com%2Fpill%2Fbitterest_image.jpg%3Fs%3D48&amp;r=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752600"/>
            <a:ext cx="137160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08" name="Picture 8" descr="http://t1.gstatic.com/images?q=tbn:ANd9GcRGZAaMf6CSWkzw0j3i0vm76rH5qE02TJ9sSieACMc2ZvC1yL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52600"/>
            <a:ext cx="137160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10" name="AutoShape 10" descr="data:image/jpeg;base64,/9j/4AAQSkZJRgABAQAAAQABAAD/2wCEAAkGBhAQERAQEhEVEhUUFRkYFRMVFhgZGhgUFhgYGxYYGBcXHSYeFxojHxYXIDsiIycpLCwuGh4xNTAqNSYrLCoBCQoKDgwOGg8PGi4lHyUqLSwuLiwvNCwsLiw0LDQsLCwsLCksLCwuLSwqKSwpLCkpLCwsLCwsLCwsLCwwLCksNP/AABEIAOEA4QMBIgACEQEDEQH/xAAcAAEAAgIDAQAAAAAAAAAAAAAABgcEBQECAwj/xABEEAABBAAFAgQDBQMJBwUBAAABAAIDEQQFEiExBkEHEyJRMmFxFEJSgZEjobEIFRckM2JywfA1RFOChLLSY5OzwuEW/8QAGwEBAAMBAQEBAAAAAAAAAAAAAAECAwQFBwb/xAA2EQACAgEDAgMGBAQHAQAAAAAAAQIRAxIhMQRRE0GBImFxkdHhBRQywUJScrFDkqGiwvDxM//aAAwDAQACEQMRAD8ApxERfRDkCIiAIiIAiIgCIiAIiIAiIgCIiAIiIAiIgCIiAIiIAiIgCIiAIiIAiKUeH/SUeZzTYZ0pik8lzoSBbTI0t2ft8OnVwQfrwaZMixxcpcIki6LMzbKpcLNJh5m6ZI3Frh8x3B7g8g9wsNWTUlaARchSfr/pNmXTxMie98csEcrC+tXqHqB07cgn6EDerNXkjGSg+XdegIuiLfP6OxAy5uZ7eU6Ux1972D/m0utu3cKZTjCtT5deoNCiLY4XIppcNiMWxoMcDo2yG9x5pIaa7ixX5hTKSjuwa5FyrIyHweGNwcM8WPh8+Vpd5BogD1U0ua7UHbC/TtvzSyzZ4YUnN0ErK2RZeaZXLhZZIJmFkkZpzSQaPPIJBG92DSxFsmmrRARb3H9HYmHA4bMXgeVO9zGj7wq9JIPZ2h5Fdm/MXolWE4zVxd+RIRFI+lfD/H5k4eRCRGTvO/0xiufUfiI9m2f3qMmSOOOqbpDkjiKf9ReDuLwkEmIbNDiBCLmZEXF8fF+mtwNyeKAJpQFVxZseZXB2GqOEWblOTT4uVsGHidLI7hrRe3ck8NAvk0Aphl3glm8p9UTIB7yyt9/aMuP7lGTqMWL9ckgk2QJFcOB/k8SV+3xrGEkgCOMu+m7nNvYE8KtupOm5MHjJcFqErmPDQWWdWoAt25DqcAR2NjdZ4esw5pOMJXRLi0adFPh4NZi/C4eeKJ5leXiWCTRE6MNdTDcjxqDhv2rblcN8Ec4LQ7yYwT90zR2N+9GvnsU/O9Ov40NLIEisiLwFzUtBJw7SRu0ymx8jpYRf0JUGz3JZcFiJcNMAJIzTtJDhuLBBHYgg+++9K+PqcWV6YSTZDTRgIiLcgKfeChrMv+nm/wC1QFT3wW/2l/083/auXrP/AIT+DLLk2mCxkPUOFZhJnNjzOFv7Gd+32hgv9m534q97Nixy4KtsfgJYJHwysMb2Etc1wogheUcrmuDmktIogg0QRwQRwVauWyYPqSGKHEyjDZjEA1s5DaxDOACLbqdZHp57iwSBjv0jtfof+37f2J5IL0T0u/McZDhm7AnVI6r0xt+I139h8yFPPHcxSDL54SDHU8IqtNwyBpDfkCCL42Cy86zTBdOYSTBYN4mx0zSJcQKuPsbo+gjfSy9j6j843j4H4rIcs0gPezHSwNHqDtU+qQN32dZrf/CPdc3iyy5oZ+Ip0vfadv4XRNUqI90R0nJmeLjw7fS34pX/AIIx8R+Z4AHuR81ZWM8SsEcZ/NJZGcrEf2Uk705vpErX2fQ0gAO/5/ZSjK/DebB5YcHhZo4cROR9pxWlxJbvqDO+wJaONi47F1iIO8CcNBvis0ZGP8LY+fh3kf7grnydVg6ibeSWy2ild3/N9Caa4K7606Sly3Euhf6mEaopR8MkZ4IPuOD8/lRM18JcphxeX5vhppBEyV2HaJD92Quf5R5F+vRte/HdTQZBlGNw0WUuzAYuVmryJdbHys0iyGlo3YAD6XE7bXsKgGU5S+HK+pcMP2hhmgaS0ciKc6nV2FNJ+S1/MvPh8NupJx3ry1JaiKpkI6g6exGBnfh8RGWPbx7Obezmn7zT7j+IKwYJ3Rua9jixzTbXNJBBHBBG4KsjprxAweKhjy/OYvNjbtHirOtnNa3N9VDiwfqCFm4rwKM4bNl2Ohmhdu0yE/O/VG1wNbdgefZdi6xY/Y6hU+/8L+H0ZGm+DW9cY1uZ5Xgs0cP6xHIcJiHi/UWtL2EigLN6tvxkdhWg8POjnZni2xG2ws9c7/aMci+xdx8rJ7KY9Y9NtwOCwORRPE2JxOJE0h4AeWiNu3LW7gDbfS4/JTv+jaSHLG5dhJ2wGQ/1rEFpLpAWkPDQOx2byKaK7lcL6yOLDpg61N6X2jfP0J02yKTeJWDx2LmyuZrG5c9ggilNAsezZsuokgNvgngBh/EDVvVPTM+XYl+GmG7d2uAOl7DdPbfINEfIgjsrLd4GYWA/1rNWM/5WR7n4f7R/91/6fIqT4vprKs0w8WXDHjE4iBhMeIDmvla1rqOotFOZdCifY33VcfVYenknitx89n/m+pNN8lW+HHQseNMuLxb/ACsHh95Hk1rcKOgHsK5PO4A3NjL648WJsW04TCD7NhAA0NaA17mgDZxB9Lf7o7c2tv0jkn85ZXNlMOJZBPDii+QGyJo+AfTuQCPnu1t1YKx2fye8ysXPhQL3IfKdvp5Qv9Vt42CWaU88uOE/Jd/iyKdbHl4aZLm2JwmLhw3lwwYl4bLiZPjprTrDK9TrDq+VmiDqKk2ZdJ5R0/AyfEYWTMJH2A57AY9YbwQbZGDq2DtR2NXpWVkXh1issh0yZ39ljJLi1ga1up1NJ1THfhvYfvWm8RfELBfzecsws8mMc+g+eQl9NDw/d5A1usAbCgPouV5JdRnrG7i3vptbe90TVLc69J9Yz5nneHmwuGbh2Mg8udjS114cPBcSS1v3jHQAsUO1qQZt0h1Fip5XHMhhodbzE2N72kMJdoB8prSfujdx571SrTwbxBZm+FAkLA/W11ffGgkMd8iWt/MBS2bwnz3FuL8RjWsa5xdodPNIW72KAbpPDfvdh3VuphDFm0pxilFVavv3vcLdGQfC7CYeRsuKz4ska4HX5jInj0nTpc+VxDtufYcd1EPEDprD5ZJg8Tg8ccQ6X9qC4sc8FpDmy6m8hxPcctO57SP+iXKcIf69mzNquNpYw2HGwQXOdVCuObUH8QnZb9rrLW1C1gDjb6dIC6y3zCTVad+/8d+lk55VU3Jb37NR+BD4LRhz3PMfluXzYN5E8s0wle1rAxsbXlrdWppDQNvmd+VmNniylgOa5zNiJhR+zxyuFE7j0MIkcOd3FrT7LE6F6lwuEyTBsxM0mHE752NmjG7Hea7vTtOx50mt+Nlp8R4ZZPi3CSDOgS924lkje8ngDdzXE3XIXE4w1yjNaYpvdR3e/fyosYnVPj1ipSWYJgw7PxvDXyH51u1n03+vYVfi8XJK90kj3SPcbc97i5xPzc7cq4sv/k9NLo3vx4kiNE+XFRc3+68vcBfvRVXdW5RHhMbicNHIJGRyFrXA3t2BPdw+E/MFet0U+lvRg7c/dlJX5moREXpFApH0D1U3LcY3EvjMrQx7S0EA08VYsEKOIqZILJFxlwyTKzTGNmmmlbG2ISPc4Rs+FgcSQ1vyHCxURWSSVIBSvKOuPs+W4jAeTrc+YSRSk/2LqAL2dw/0iiKqz9FFEVMmKORJS72LNrmHVONxBJmxU0lm6dI6rqtm3Q/Rau1witGEY7RVA9IMQ+M6mOcw0RbSQaIoix7gkLOy3qHE4eLEQxSFjMQ0MlaK9TRe2/HJG3YkLWokoRlygFkYPMJYTqikfGfxMc5p7jlpB7n9SsdFZpPZkGQzHytlE4kcJA7WJNR1a7vVq5u97WXmHUuMxF+diZpL7PkcRuCD6bobEjjuVrEVXCL3aJOV3hxD2WWOc2wWnSSLa4U4GuQR2Xmis1ZB3jlc020lp9waO4o7j5LZN6rx4AAxmIAHA8+T/wAlqkVXCMuUSd5JXONuJJ4sm9hxyuiIrJVwQd4pXNIc0lpBBBBogjcEEcFZmKz/ABUoqTEzSDfZ8r3DcUdnE8hYCKHFPdok5XCIpIJhmfUGFkyXBYMOf9ohxEji2qaGPLjquqPxNHINh1iqJh6Is8eNY00vNt/Mk5tcIi0ICIiAIiIAiIgCIiAIiIAuzWkkAbk8Lqpd4a5Vh8Tigydgkb+Ek8b2dvau/wDGlnlyLHBzfkSlZyPCnNKvyo//AH4f/Ncf0VZp/wAJn08+G9/lrVx5LhMRisJO2dwdIPMYxwFCiKjc1zh6dNEWDyPcLdZX0JgYCDoMr6oySuJc4XYsCm0PkKFn3K8Gf4rkhalV+5fc18NMoJ3hXmY3McQrucRCP/uvaLwjzM3bYm1wDMw39NJP765V+437FCHaoY2BrRqcIm01lOaCTVUCS2rNat6BWpx3S8jzjJ5CJDI2MQiJul7Gt1E87Elzg4kdgRXIdVfiuV80vT7k+Gj5yzfJZ8JIYZ4zG8dj3HuCNiPmFgq2M/w0mYYDE+ewsmwbnSRvcDZis6m6jYIIo0D2b2rVU69zp8zyx35XJk1QREXQVCIiAIiIAiIgCIiAIiIAiIgCIiAIiIAiIgCIiAKdeEssbMY17q2Ncm9xtpAO5vaqPP6wVZ+S5s/CytmYAXN4u/8ALlY9RjeTHKK80SnTPo3pnqTC/tMvdrjfBr810poby012txGrXra4Vt6q7Lc4rCNMkczYw6ZkZaGySVTD3IbqB376Tz9VTI8ScJNo+04ZslUdWkBzXcuF720m++18dx3f1xljnNIwwbppoJc8Ghp22dVUCOx9LRft+bl0GTVaTXfz/dG2tFuY1+LD2x4b7K2MEmQSeYHGyeA0Ebj729m9hveY07sc+QNLfQdyGusgG2u2JJIA+uyrePqDL5ssxJZE5zYXNLhqmtmotaXNlLtTq+I0Rffm1oGdXZONTfs5P3gfMlAc6qO+s1YA/PflZR6OUrVPbbj7+8nUWT1fPBrbBbdUkEzHBpaPQGgDUOw3Ne3q9l8yObRI9lak3VWSukMpw1uNjVreCQRvfq+Z77km7PFc53JC6Z7oGaIzRDLvTtxZ/wBXdbL2vw7E8ScWn6/+mc3ZgIiL1TMIiIAiIgCIiAIiIAiIgCIiAIiIAiy8uy2TEP0RgX7k0APcnsFuo/D3Hl88YiJMLg1xbu3UQDs7giiDfaws5ZYQ2k6Jo1OU5NLin+XEAXHgE/6J7/otwzw6x5GoR8c7/pzsQfe6U16KyiXBYfGF0bhN5T/LppLi+hoAA3Bt7NzX6bqOu/n8BgMuJ92guOrY8kneh39g4diuJ9TOc2oNJLv5ltJrI/DrMHAnyTtWx5sgGq5B3HPuuD4eY660VvpJNgB1XW4/eP8AJZWNz/O4XFr8TiAeSNR2B+Xb9261snXOZk742fm68wjjsQO3y4WkX1Et04/6kbGSfD7F6C/T6QC66Pwj4iBVlo96rce68mdC4x0hiDPUACbBAF1sSRWr1Db/APa8Xdb5iecZMdyRbzsTzR+7+XC9Gdc5maAxk18D1m9zdXzV9uFauo7obHuegcaH+WGFx1aTpaTRDQ7cmhVHm67LLw/htipHui1NDm/dLXXzV/4dxv21C6W46XGb4t8jH43ERu3I1OFNLB8RDzYaKo6Rta8ZcJn1lzsTPbN71EaRe5B7Dbf5bH2XM82S9OuKf/fcWpEr6M6QfEyTA4hoLZ2OZYF81uL9tnflfYkR2ToLJy3UMwc30g6fS+qHrJLR7tdwFvOi2ZucSx+LcZW20ftHA6RZc4tbxqFXY3770AoZmfQ+Lkmlka1wD5ZCG0Rvr202d+9cH0k8LkxuXiS1ZK4e3BL44NniPDrK7cRmb2Bp31RarHctILdXsKB7b7rzZ0DlQfodmjnHTZDYgK3rd2ojsduVrJPDPMeGjVtYGqifpexrbj3Cx5vD3Mh6jC87WXA2BX9611Rlf+P/AG+hHobpvS2Rs9b8ZMRf9n6Q6iG0HU0kEEm6/wArJ83TzarCyPsDmZwpxF/i44F1yoPjspnh/tYns/xAjhYi6V0+rd5G/X6Fb9xYWFzDIS1znYLS7s0yPIsXwbFg7fWzwAF0gzLIXaScGW6neoF8mwu/x7Acd724Ci3S3TzsfiWYZjwwus6jvQAs7WLP5qR4rwdzFji1pgfR5EoH7nUsZxwwlplkaf8AUyVb8jLxOTZTjnMhwgOHfd+ZUj20RQa5u9W4tp1jmqKrtzaNHsrT6J6WxuXTufLhg+2kNLJY93fhBDrBNe21X2UbxXhlmhJkdA0ajZHmxii48bu+anDnhCTi52tqba9Q0+xD0Urj8L80dX9XG4sXLF344d35WtzLpHGYduuSE6asuYWyBo2+IxkhvI59wuyOfFJ0pL5laZpkRFqQEREAREQBERAb7ojEuZjYC01bgDfGm97v8lMuoOtcdlGNlij0uhkDZWxSNDmgytt+kg2PWXjkjnmyTWuDm0Pa6yKPINH8iFYnU2XOzXDQYjDgyTQM0yRiNwc6MuGnRtT9JJ4J2N+68/qIQ8VPIvZap/t9C642NPP4tZo8ynzg3zABQY2mAEEaQdr9IFmzX6rFb4m5qP8Ae3H6sjP8W7qNzQPYS17S0jkOBB/QrvhcDLKdMcbpDtsxpcd9hsF0fl8CX6V8kRbJzgfFyYgMxcEWIaatwAY8DuRsWk+1jkBevUfTmCxGEbjsEQ2MWHtIpzXgXpIGw55+Qq721OC8LcxkBLmRw0ASJZGtNG6JaLI+E8jspPgci/m7LsXHiJ4nmV4LWxyuoaW07sPVdCvblcM3hxyTwve1suGWVvkqoitl6YacxvY8ctII+oNro8izXHZdV63KMy3ehuv8VisUGF7YYyGt8pjfSGMBvSSdQcb5vsPZQ7Ousc1hnmhdjZwY5HN+It4JAIrjb+K0eSZkYJQ+yBw6ua+V7fqp9neRYHNCcZHi2wTOaDLG5npLgAHEafVfv8Vn6heZLFjwZbcfZa7XuaW2iKjxFzQX/XJN+fh9q9v9UPYLj+kPNNqxkgoVtpGw4uhv+fz91tj4VS+kDF4YvP3dTxwQ3kt3Fmrqin9E+I2AxOG1d2l0g3AO1lm/A/Ig8EXp4nSdl8vsRUjWM8Sc1AAGNl299JP5kiz+a9ofFTNm/wC9l2905kbvy3bdfRZr/CbEjVWIw501Y1P1b7/CGEn8rujXC6R+F0pr+uYY8ggOeTYAJr0bijd8Vuo1dG/KPy+w9oks+fOzLKDLK1pkjeWSuaNNnT6XHgeokbDv7WqnLlaWHwsOXZfi4BixN5ul4c1oAa5pojckuBABuqI77hVZIbJPzU9EorXp4vYSJH0DjRHjISTpGpu/G9gbnsNz/HsCMzrzNZocxxTY5HNbqBAs7a2Ndxe3PHA4UbyjH+TKySgaPB/X+NKwMwxeUZi9kuKdJFO9oDnQubodQ9I/aD4gKbZqzuO9Mq0Ztbjaqu4XFEJHVWK/4rj6g7dzj6hwaur2G/yBXd/WGMddzPIJuie/5f62HsFKJujsnvbGTMHfV5ZB9VbOAH1AqyPw9+f/AONychxGOl5LW01jrcNV8UKpt7kXf6vGwc6X8hTIzH1ni2kkP3Nb99r7/mf1Pupb4b5/LiJXwTDzmS6gWnf4204WfhBAr23HFWNbiukctqLysbI/VIA9zmaQ2MFoe4gjUD6rGxG35rCbmGGy7HCXDOdNGx2wLhex3BdpF/WuVWax5YOMI712oK1yRzH4bypZI/wPc3evukjsSO3YrHWdnmZDE4ifEBgj817n6BwNRulgrvjelXyVCIisQEREAREQBbjIuqMRg3AxO2BvTZo73uARfC06KsoqSqSJLGi8W3ubGJomS0RqLmgl1CtzVc78fl3XXE+LLmM0YWFkPya0AfPir391XaLm/JYf5SdTN9j+tcZMSXSuo3te1HtXHb95WqnzCV4pzyRvyfflYyLojjjHhEWERFcgL1jxD27BxA9rXkiAzG5xOBQleP8AmP8Ao8ldv57xFV5jv1+d/wAd1goq6I9iTNGcz0B5jqHa/bhdZM0mdy883+f+gsRE0R7A9HzuN2TubP1K80RWIC5BXCIDuJXDgn9V1DiO64RAd/Nd7n9V0REAREQBERAEREAREQBERAERbro7AYSfGQxYyUwwv1B0gc1tHSdNuds0XW5VZyUIuT8iTSrs1hJAAsngfNXG/EdIYIjSw4twr/iSDcm/iLWGgf3DupDmPiJgMBgcJjcPl4DcTqEcbWxRaRE4j1FgdW5cRQPJ4teZL8QntoxPfZXsW0+8oM5XOG6zDJpq9Wh2mve6qliq7cm/lAscZRisMGMEZMYiJcXPB2Y7VsAQRv20n3oUqfUdhydgPn2C6uny5ZtrLDTVedkNLyOiK1ek/BptMmzWYYVsjg2KDWxr3uPALnbAn8ItxvtW+ZivBrLpA6HC5ox+JDSRE58LtTtiPSw6mD578g/I5S/EsClpv1StE6WU8i98bg3wySRSN0vjcWub7OaaI/UKXdEeGM+YN+0SOGGwjbL53kC2tvVoBPaq1GgPnVLryZ8eOGuT2KpWQpFdWN8I8jGkjNRGHtZ5eqaAh227hdaw7nahuq1606PlyzEmCRwe0jVHKBQfGSRdWdJsEEXt9CCsMHW4s0tMbv3olxaI+i3XVHTL8A+Bjnh/nYeKYECq8xtlvJ4IIvvzQ4WlXVCcZxUovYgIilPQPQM+azFrT5cTKMspBoAkelu1F5FkA+yjJkjii5zdJBKyLIrU6+6fyDDYBzcHMx+JZK1oIl1vdRqQOA2DaJNgAWAAeyqyln0+dZ46kmviGqOERFuQEREAREQBERAEREAREQBERAFYPWGIAyLIY63d9odd8BslEV89Y/RV8p11l/sfp/8AwYv/AOWNcudXPH/V/wAWWXmQVWr0BkuEy7BHPMc0PcSRg4T954unAd3Eg0apoBd3FVUrnzfo3F5zgcq+xSQDDQ4ZrSxzy0jEcS2GtcPuj57u91j18lUYSdRb3fu7epMSsuqurMTmU7p53XzojBOmNv4WA8D+PdSPwn6MkxeKZi30zDYZ4kkkcdILo/UGtPuCASeAOTuAZHh/B3A4ANnzbHsDKvymWzU4Cy0OPrfsOGNBP8dJ134ntnhbl+XsOGwjLaa9JkbfFD4WHkjlxO6xebxo+D0q24vhJe7uxVbsyMkyGHOs2x+LldpwcT3SSOsgOYLEY1fdBDdR9gCPmNZ4i+Ihxp+yYb9jgovTHG22iQNPpc5u1DYENrb6rceHeBlxuUY/A4N8bMTJO0yl5LdWFLAKBAJ+JrhxVPP4l7YHwFlY0y47GQwRs3eWW70Dk636Wt783/ksvEw48reZ/opRXpzXdk062K66d6exGPnZhsOzU93J+61o5e89mj3+g3JAUz8W3QxSZflkTw4YOAMe+79chGoEdiAxrqv79dluc16/y3KIJMHkzdcj9n4s704bWHOH7RwqxQ0C7F8KrMNmDhOyeQueRI17iTbnEOBO55J+a6YeJnn4rVRV0ny33ZGy2Jb4zYnXmkjbvy44mXd8MB47fFwoMruzfJ+m8fPJmE+Zm5XNd5TXtZQDWs0uYWGT7vO2x+VrAOadI4OtEEmMcB8Ra9wJFc+aWt7dm0ssHV6MUYKEm0uwcdyq4stkJh1NLGzGmPeCGncNJDiKIBO9cL6PxXTWEwWXMy8Y4YJlftZbjZJKCDrNuO2qjuLNCuFT/iD4ktzKOHDQ4VuHghdqaNtV1VANADGi3bDnZRzpPK4cVjMPh5pDEyV2jWKsOcCI+QdtekfnyORbPhyZ4KeR6NNuufh6hNIs+LLOkMLWuY4k2Ny6V/HyhDW1t3tbLpzqbKZpW4fLMmMzxRL3xxMaxt6S98ji91APdyL9rUXyfwKxRdrxsseGgaTrOsOdpB7fcbY7k7dx2Xv1D4lYXL4XZfkrQxt/tMVVlzuC5hPxONAayKr4RwVxTxxyvRilKb7t+yvj9EWuuR46ZjgDJDhoIohPGSZpGNA0ivTES0U424uPtQ9yqoXaSQuJc4kkkkkmySeST3K6r2umw+BjULszbthERdBAREQBERAEREAREQBERAFYHV+EkdkmRSBjixjcSHvANNL5W6A49r0ur6FV+ty/qzEuwLcuLh5DZPMAr1Xv6bv4bJdVcrDNCUpQcfJ36U1+5KNMs7Ls7xOG1eRiJYNXxeVI9l1xegi1gotnFSVMg9cRi5JDqe9zz7ucSfbk/ReSIpSS2QPbCYySF4kie6N7eHscWuB+Tm7he+PznE4g3PPLMf8A1JHv9vxE+w/RYSKNMW7rckIiKSDm1wiIAuQVwiAzswzzFYivPxE02nYeZI99D5aia4CwURQoqKpIkIiKSAiIgCIiAIiIAiIgCIiAIiIAiIgCIiAIiIAiIgCIiAIiIA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AutoShape 12" descr="data:image/jpeg;base64,/9j/4AAQSkZJRgABAQAAAQABAAD/2wCEAAkGBhAQERAQEhEVEhUUFRkYFRMVFhgZGhgUFhgYGxYYGBcXHSYeFxojHxYXIDsiIycpLCwuGh4xNTAqNSYrLCoBCQoKDgwOGg8PGi4lHyUqLSwuLiwvNCwsLiw0LDQsLCwsLCksLCwuLSwqKSwpLCkpLCwsLCwsLCwsLCwwLCksNP/AABEIAOEA4QMBIgACEQEDEQH/xAAcAAEAAgIDAQAAAAAAAAAAAAAABgcEBQECAwj/xABEEAABBAAFAgQDBQMJBwUBAAABAAIDEQQFEiExBkEHEyJRMmFxFEJSgZEjobEIFRckM2JywfA1RFOChLLSY5OzwuEW/8QAGwEBAAMBAQEBAAAAAAAAAAAAAAECAwQFBwb/xAA2EQACAgEDAgMGBAQHAQAAAAAAAQIRAxIhMQRRE0GBImFxkdHhBRQywUJScrFDkqGiwvDxM//aAAwDAQACEQMRAD8ApxERfRDkCIiAIiIAiIgCIiAIiIAiIgCIiAIiIAiIgCIiAIiIAiIgCIiAIiIAiKUeH/SUeZzTYZ0pik8lzoSBbTI0t2ft8OnVwQfrwaZMixxcpcIki6LMzbKpcLNJh5m6ZI3Frh8x3B7g8g9wsNWTUlaARchSfr/pNmXTxMie98csEcrC+tXqHqB07cgn6EDerNXkjGSg+XdegIuiLfP6OxAy5uZ7eU6Ux1972D/m0utu3cKZTjCtT5deoNCiLY4XIppcNiMWxoMcDo2yG9x5pIaa7ixX5hTKSjuwa5FyrIyHweGNwcM8WPh8+Vpd5BogD1U0ua7UHbC/TtvzSyzZ4YUnN0ErK2RZeaZXLhZZIJmFkkZpzSQaPPIJBG92DSxFsmmrRARb3H9HYmHA4bMXgeVO9zGj7wq9JIPZ2h5Fdm/MXolWE4zVxd+RIRFI+lfD/H5k4eRCRGTvO/0xiufUfiI9m2f3qMmSOOOqbpDkjiKf9ReDuLwkEmIbNDiBCLmZEXF8fF+mtwNyeKAJpQFVxZseZXB2GqOEWblOTT4uVsGHidLI7hrRe3ck8NAvk0Aphl3glm8p9UTIB7yyt9/aMuP7lGTqMWL9ckgk2QJFcOB/k8SV+3xrGEkgCOMu+m7nNvYE8KtupOm5MHjJcFqErmPDQWWdWoAt25DqcAR2NjdZ4esw5pOMJXRLi0adFPh4NZi/C4eeKJ5leXiWCTRE6MNdTDcjxqDhv2rblcN8Ec4LQ7yYwT90zR2N+9GvnsU/O9Ov40NLIEisiLwFzUtBJw7SRu0ymx8jpYRf0JUGz3JZcFiJcNMAJIzTtJDhuLBBHYgg+++9K+PqcWV6YSTZDTRgIiLcgKfeChrMv+nm/wC1QFT3wW/2l/083/auXrP/AIT+DLLk2mCxkPUOFZhJnNjzOFv7Gd+32hgv9m534q97Nixy4KtsfgJYJHwysMb2Etc1wogheUcrmuDmktIogg0QRwQRwVauWyYPqSGKHEyjDZjEA1s5DaxDOACLbqdZHp57iwSBjv0jtfof+37f2J5IL0T0u/McZDhm7AnVI6r0xt+I139h8yFPPHcxSDL54SDHU8IqtNwyBpDfkCCL42Cy86zTBdOYSTBYN4mx0zSJcQKuPsbo+gjfSy9j6j843j4H4rIcs0gPezHSwNHqDtU+qQN32dZrf/CPdc3iyy5oZ+Ip0vfadv4XRNUqI90R0nJmeLjw7fS34pX/AIIx8R+Z4AHuR81ZWM8SsEcZ/NJZGcrEf2Uk705vpErX2fQ0gAO/5/ZSjK/DebB5YcHhZo4cROR9pxWlxJbvqDO+wJaONi47F1iIO8CcNBvis0ZGP8LY+fh3kf7grnydVg6ibeSWy2ild3/N9Caa4K7606Sly3Euhf6mEaopR8MkZ4IPuOD8/lRM18JcphxeX5vhppBEyV2HaJD92Quf5R5F+vRte/HdTQZBlGNw0WUuzAYuVmryJdbHys0iyGlo3YAD6XE7bXsKgGU5S+HK+pcMP2hhmgaS0ciKc6nV2FNJ+S1/MvPh8NupJx3ry1JaiKpkI6g6exGBnfh8RGWPbx7Obezmn7zT7j+IKwYJ3Rua9jixzTbXNJBBHBBG4KsjprxAweKhjy/OYvNjbtHirOtnNa3N9VDiwfqCFm4rwKM4bNl2Ohmhdu0yE/O/VG1wNbdgefZdi6xY/Y6hU+/8L+H0ZGm+DW9cY1uZ5Xgs0cP6xHIcJiHi/UWtL2EigLN6tvxkdhWg8POjnZni2xG2ws9c7/aMci+xdx8rJ7KY9Y9NtwOCwORRPE2JxOJE0h4AeWiNu3LW7gDbfS4/JTv+jaSHLG5dhJ2wGQ/1rEFpLpAWkPDQOx2byKaK7lcL6yOLDpg61N6X2jfP0J02yKTeJWDx2LmyuZrG5c9ggilNAsezZsuokgNvgngBh/EDVvVPTM+XYl+GmG7d2uAOl7DdPbfINEfIgjsrLd4GYWA/1rNWM/5WR7n4f7R/91/6fIqT4vprKs0w8WXDHjE4iBhMeIDmvla1rqOotFOZdCifY33VcfVYenknitx89n/m+pNN8lW+HHQseNMuLxb/ACsHh95Hk1rcKOgHsK5PO4A3NjL648WJsW04TCD7NhAA0NaA17mgDZxB9Lf7o7c2tv0jkn85ZXNlMOJZBPDii+QGyJo+AfTuQCPnu1t1YKx2fye8ysXPhQL3IfKdvp5Qv9Vt42CWaU88uOE/Jd/iyKdbHl4aZLm2JwmLhw3lwwYl4bLiZPjprTrDK9TrDq+VmiDqKk2ZdJ5R0/AyfEYWTMJH2A57AY9YbwQbZGDq2DtR2NXpWVkXh1issh0yZ39ljJLi1ga1up1NJ1THfhvYfvWm8RfELBfzecsws8mMc+g+eQl9NDw/d5A1usAbCgPouV5JdRnrG7i3vptbe90TVLc69J9Yz5nneHmwuGbh2Mg8udjS114cPBcSS1v3jHQAsUO1qQZt0h1Fip5XHMhhodbzE2N72kMJdoB8prSfujdx571SrTwbxBZm+FAkLA/W11ffGgkMd8iWt/MBS2bwnz3FuL8RjWsa5xdodPNIW72KAbpPDfvdh3VuphDFm0pxilFVavv3vcLdGQfC7CYeRsuKz4ska4HX5jInj0nTpc+VxDtufYcd1EPEDprD5ZJg8Tg8ccQ6X9qC4sc8FpDmy6m8hxPcctO57SP+iXKcIf69mzNquNpYw2HGwQXOdVCuObUH8QnZb9rrLW1C1gDjb6dIC6y3zCTVad+/8d+lk55VU3Jb37NR+BD4LRhz3PMfluXzYN5E8s0wle1rAxsbXlrdWppDQNvmd+VmNniylgOa5zNiJhR+zxyuFE7j0MIkcOd3FrT7LE6F6lwuEyTBsxM0mHE752NmjG7Hea7vTtOx50mt+Nlp8R4ZZPi3CSDOgS924lkje8ngDdzXE3XIXE4w1yjNaYpvdR3e/fyosYnVPj1ipSWYJgw7PxvDXyH51u1n03+vYVfi8XJK90kj3SPcbc97i5xPzc7cq4sv/k9NLo3vx4kiNE+XFRc3+68vcBfvRVXdW5RHhMbicNHIJGRyFrXA3t2BPdw+E/MFet0U+lvRg7c/dlJX5moREXpFApH0D1U3LcY3EvjMrQx7S0EA08VYsEKOIqZILJFxlwyTKzTGNmmmlbG2ISPc4Rs+FgcSQ1vyHCxURWSSVIBSvKOuPs+W4jAeTrc+YSRSk/2LqAL2dw/0iiKqz9FFEVMmKORJS72LNrmHVONxBJmxU0lm6dI6rqtm3Q/Rau1witGEY7RVA9IMQ+M6mOcw0RbSQaIoix7gkLOy3qHE4eLEQxSFjMQ0MlaK9TRe2/HJG3YkLWokoRlygFkYPMJYTqikfGfxMc5p7jlpB7n9SsdFZpPZkGQzHytlE4kcJA7WJNR1a7vVq5u97WXmHUuMxF+diZpL7PkcRuCD6bobEjjuVrEVXCL3aJOV3hxD2WWOc2wWnSSLa4U4GuQR2Xmis1ZB3jlc020lp9waO4o7j5LZN6rx4AAxmIAHA8+T/wAlqkVXCMuUSd5JXONuJJ4sm9hxyuiIrJVwQd4pXNIc0lpBBBBogjcEEcFZmKz/ABUoqTEzSDfZ8r3DcUdnE8hYCKHFPdok5XCIpIJhmfUGFkyXBYMOf9ohxEji2qaGPLjquqPxNHINh1iqJh6Is8eNY00vNt/Mk5tcIi0ICIiAIiIAiIgCIiAIiIAuzWkkAbk8Lqpd4a5Vh8Tigydgkb+Ek8b2dvau/wDGlnlyLHBzfkSlZyPCnNKvyo//AH4f/Ncf0VZp/wAJn08+G9/lrVx5LhMRisJO2dwdIPMYxwFCiKjc1zh6dNEWDyPcLdZX0JgYCDoMr6oySuJc4XYsCm0PkKFn3K8Gf4rkhalV+5fc18NMoJ3hXmY3McQrucRCP/uvaLwjzM3bYm1wDMw39NJP765V+437FCHaoY2BrRqcIm01lOaCTVUCS2rNat6BWpx3S8jzjJ5CJDI2MQiJul7Gt1E87Elzg4kdgRXIdVfiuV80vT7k+Gj5yzfJZ8JIYZ4zG8dj3HuCNiPmFgq2M/w0mYYDE+ewsmwbnSRvcDZis6m6jYIIo0D2b2rVU69zp8zyx35XJk1QREXQVCIiAIiIAiIgCIiAIiIAiIgCIiAIiIAiIgCIiAKdeEssbMY17q2Ncm9xtpAO5vaqPP6wVZ+S5s/CytmYAXN4u/8ALlY9RjeTHKK80SnTPo3pnqTC/tMvdrjfBr810poby012txGrXra4Vt6q7Lc4rCNMkczYw6ZkZaGySVTD3IbqB376Tz9VTI8ScJNo+04ZslUdWkBzXcuF720m++18dx3f1xljnNIwwbppoJc8Ghp22dVUCOx9LRft+bl0GTVaTXfz/dG2tFuY1+LD2x4b7K2MEmQSeYHGyeA0Ebj729m9hveY07sc+QNLfQdyGusgG2u2JJIA+uyrePqDL5ssxJZE5zYXNLhqmtmotaXNlLtTq+I0Rffm1oGdXZONTfs5P3gfMlAc6qO+s1YA/PflZR6OUrVPbbj7+8nUWT1fPBrbBbdUkEzHBpaPQGgDUOw3Ne3q9l8yObRI9lak3VWSukMpw1uNjVreCQRvfq+Z77km7PFc53JC6Z7oGaIzRDLvTtxZ/wBXdbL2vw7E8ScWn6/+mc3ZgIiL1TMIiIAiIgCIiAIiIAiIgCIiAIiIAiy8uy2TEP0RgX7k0APcnsFuo/D3Hl88YiJMLg1xbu3UQDs7giiDfaws5ZYQ2k6Jo1OU5NLin+XEAXHgE/6J7/otwzw6x5GoR8c7/pzsQfe6U16KyiXBYfGF0bhN5T/LppLi+hoAA3Bt7NzX6bqOu/n8BgMuJ92guOrY8kneh39g4diuJ9TOc2oNJLv5ltJrI/DrMHAnyTtWx5sgGq5B3HPuuD4eY660VvpJNgB1XW4/eP8AJZWNz/O4XFr8TiAeSNR2B+Xb9261snXOZk742fm68wjjsQO3y4WkX1Et04/6kbGSfD7F6C/T6QC66Pwj4iBVlo96rce68mdC4x0hiDPUACbBAF1sSRWr1Db/APa8Xdb5iecZMdyRbzsTzR+7+XC9Gdc5maAxk18D1m9zdXzV9uFauo7obHuegcaH+WGFx1aTpaTRDQ7cmhVHm67LLw/htipHui1NDm/dLXXzV/4dxv21C6W46XGb4t8jH43ERu3I1OFNLB8RDzYaKo6Rta8ZcJn1lzsTPbN71EaRe5B7Dbf5bH2XM82S9OuKf/fcWpEr6M6QfEyTA4hoLZ2OZYF81uL9tnflfYkR2ToLJy3UMwc30g6fS+qHrJLR7tdwFvOi2ZucSx+LcZW20ftHA6RZc4tbxqFXY3770AoZmfQ+Lkmlka1wD5ZCG0Rvr202d+9cH0k8LkxuXiS1ZK4e3BL44NniPDrK7cRmb2Bp31RarHctILdXsKB7b7rzZ0DlQfodmjnHTZDYgK3rd2ojsduVrJPDPMeGjVtYGqifpexrbj3Cx5vD3Mh6jC87WXA2BX9611Rlf+P/AG+hHobpvS2Rs9b8ZMRf9n6Q6iG0HU0kEEm6/wArJ83TzarCyPsDmZwpxF/i44F1yoPjspnh/tYns/xAjhYi6V0+rd5G/X6Fb9xYWFzDIS1znYLS7s0yPIsXwbFg7fWzwAF0gzLIXaScGW6neoF8mwu/x7Acd724Ci3S3TzsfiWYZjwwus6jvQAs7WLP5qR4rwdzFji1pgfR5EoH7nUsZxwwlplkaf8AUyVb8jLxOTZTjnMhwgOHfd+ZUj20RQa5u9W4tp1jmqKrtzaNHsrT6J6WxuXTufLhg+2kNLJY93fhBDrBNe21X2UbxXhlmhJkdA0ajZHmxii48bu+anDnhCTi52tqba9Q0+xD0Urj8L80dX9XG4sXLF344d35WtzLpHGYduuSE6asuYWyBo2+IxkhvI59wuyOfFJ0pL5laZpkRFqQEREAREQBERAb7ojEuZjYC01bgDfGm97v8lMuoOtcdlGNlij0uhkDZWxSNDmgytt+kg2PWXjkjnmyTWuDm0Pa6yKPINH8iFYnU2XOzXDQYjDgyTQM0yRiNwc6MuGnRtT9JJ4J2N+68/qIQ8VPIvZap/t9C642NPP4tZo8ynzg3zABQY2mAEEaQdr9IFmzX6rFb4m5qP8Ae3H6sjP8W7qNzQPYS17S0jkOBB/QrvhcDLKdMcbpDtsxpcd9hsF0fl8CX6V8kRbJzgfFyYgMxcEWIaatwAY8DuRsWk+1jkBevUfTmCxGEbjsEQ2MWHtIpzXgXpIGw55+Qq721OC8LcxkBLmRw0ASJZGtNG6JaLI+E8jspPgci/m7LsXHiJ4nmV4LWxyuoaW07sPVdCvblcM3hxyTwve1suGWVvkqoitl6YacxvY8ctII+oNro8izXHZdV63KMy3ehuv8VisUGF7YYyGt8pjfSGMBvSSdQcb5vsPZQ7Ousc1hnmhdjZwY5HN+It4JAIrjb+K0eSZkYJQ+yBw6ua+V7fqp9neRYHNCcZHi2wTOaDLG5npLgAHEafVfv8Vn6heZLFjwZbcfZa7XuaW2iKjxFzQX/XJN+fh9q9v9UPYLj+kPNNqxkgoVtpGw4uhv+fz91tj4VS+kDF4YvP3dTxwQ3kt3Fmrqin9E+I2AxOG1d2l0g3AO1lm/A/Ig8EXp4nSdl8vsRUjWM8Sc1AAGNl299JP5kiz+a9ofFTNm/wC9l2905kbvy3bdfRZr/CbEjVWIw501Y1P1b7/CGEn8rujXC6R+F0pr+uYY8ggOeTYAJr0bijd8Vuo1dG/KPy+w9oks+fOzLKDLK1pkjeWSuaNNnT6XHgeokbDv7WqnLlaWHwsOXZfi4BixN5ul4c1oAa5pojckuBABuqI77hVZIbJPzU9EorXp4vYSJH0DjRHjISTpGpu/G9gbnsNz/HsCMzrzNZocxxTY5HNbqBAs7a2Ndxe3PHA4UbyjH+TKySgaPB/X+NKwMwxeUZi9kuKdJFO9oDnQubodQ9I/aD4gKbZqzuO9Mq0Ztbjaqu4XFEJHVWK/4rj6g7dzj6hwaur2G/yBXd/WGMddzPIJuie/5f62HsFKJujsnvbGTMHfV5ZB9VbOAH1AqyPw9+f/AONychxGOl5LW01jrcNV8UKpt7kXf6vGwc6X8hTIzH1ni2kkP3Nb99r7/mf1Pupb4b5/LiJXwTDzmS6gWnf4204WfhBAr23HFWNbiukctqLysbI/VIA9zmaQ2MFoe4gjUD6rGxG35rCbmGGy7HCXDOdNGx2wLhex3BdpF/WuVWax5YOMI712oK1yRzH4bypZI/wPc3evukjsSO3YrHWdnmZDE4ifEBgj817n6BwNRulgrvjelXyVCIisQEREAREQBbjIuqMRg3AxO2BvTZo73uARfC06KsoqSqSJLGi8W3ubGJomS0RqLmgl1CtzVc78fl3XXE+LLmM0YWFkPya0AfPir391XaLm/JYf5SdTN9j+tcZMSXSuo3te1HtXHb95WqnzCV4pzyRvyfflYyLojjjHhEWERFcgL1jxD27BxA9rXkiAzG5xOBQleP8AmP8Ao8ldv57xFV5jv1+d/wAd1goq6I9iTNGcz0B5jqHa/bhdZM0mdy883+f+gsRE0R7A9HzuN2TubP1K80RWIC5BXCIDuJXDgn9V1DiO64RAd/Nd7n9V0REAREQBERAEREAREQBERAERbro7AYSfGQxYyUwwv1B0gc1tHSdNuds0XW5VZyUIuT8iTSrs1hJAAsngfNXG/EdIYIjSw4twr/iSDcm/iLWGgf3DupDmPiJgMBgcJjcPl4DcTqEcbWxRaRE4j1FgdW5cRQPJ4teZL8QntoxPfZXsW0+8oM5XOG6zDJpq9Wh2mve6qliq7cm/lAscZRisMGMEZMYiJcXPB2Y7VsAQRv20n3oUqfUdhydgPn2C6uny5ZtrLDTVedkNLyOiK1ek/BptMmzWYYVsjg2KDWxr3uPALnbAn8ItxvtW+ZivBrLpA6HC5ox+JDSRE58LtTtiPSw6mD578g/I5S/EsClpv1StE6WU8i98bg3wySRSN0vjcWub7OaaI/UKXdEeGM+YN+0SOGGwjbL53kC2tvVoBPaq1GgPnVLryZ8eOGuT2KpWQpFdWN8I8jGkjNRGHtZ5eqaAh227hdaw7nahuq1606PlyzEmCRwe0jVHKBQfGSRdWdJsEEXt9CCsMHW4s0tMbv3olxaI+i3XVHTL8A+Bjnh/nYeKYECq8xtlvJ4IIvvzQ4WlXVCcZxUovYgIilPQPQM+azFrT5cTKMspBoAkelu1F5FkA+yjJkjii5zdJBKyLIrU6+6fyDDYBzcHMx+JZK1oIl1vdRqQOA2DaJNgAWAAeyqyln0+dZ46kmviGqOERFuQEREAREQBERAEREAREQBERAFYPWGIAyLIY63d9odd8BslEV89Y/RV8p11l/sfp/8AwYv/AOWNcudXPH/V/wAWWXmQVWr0BkuEy7BHPMc0PcSRg4T954unAd3Eg0apoBd3FVUrnzfo3F5zgcq+xSQDDQ4ZrSxzy0jEcS2GtcPuj57u91j18lUYSdRb3fu7epMSsuqurMTmU7p53XzojBOmNv4WA8D+PdSPwn6MkxeKZi30zDYZ4kkkcdILo/UGtPuCASeAOTuAZHh/B3A4ANnzbHsDKvymWzU4Cy0OPrfsOGNBP8dJ134ntnhbl+XsOGwjLaa9JkbfFD4WHkjlxO6xebxo+D0q24vhJe7uxVbsyMkyGHOs2x+LldpwcT3SSOsgOYLEY1fdBDdR9gCPmNZ4i+Ihxp+yYb9jgovTHG22iQNPpc5u1DYENrb6rceHeBlxuUY/A4N8bMTJO0yl5LdWFLAKBAJ+JrhxVPP4l7YHwFlY0y47GQwRs3eWW70Dk636Wt783/ksvEw48reZ/opRXpzXdk062K66d6exGPnZhsOzU93J+61o5e89mj3+g3JAUz8W3QxSZflkTw4YOAMe+79chGoEdiAxrqv79dluc16/y3KIJMHkzdcj9n4s704bWHOH7RwqxQ0C7F8KrMNmDhOyeQueRI17iTbnEOBO55J+a6YeJnn4rVRV0ny33ZGy2Jb4zYnXmkjbvy44mXd8MB47fFwoMruzfJ+m8fPJmE+Zm5XNd5TXtZQDWs0uYWGT7vO2x+VrAOadI4OtEEmMcB8Ra9wJFc+aWt7dm0ssHV6MUYKEm0uwcdyq4stkJh1NLGzGmPeCGncNJDiKIBO9cL6PxXTWEwWXMy8Y4YJlftZbjZJKCDrNuO2qjuLNCuFT/iD4ktzKOHDQ4VuHghdqaNtV1VANADGi3bDnZRzpPK4cVjMPh5pDEyV2jWKsOcCI+QdtekfnyORbPhyZ4KeR6NNuufh6hNIs+LLOkMLWuY4k2Ny6V/HyhDW1t3tbLpzqbKZpW4fLMmMzxRL3xxMaxt6S98ji91APdyL9rUXyfwKxRdrxsseGgaTrOsOdpB7fcbY7k7dx2Xv1D4lYXL4XZfkrQxt/tMVVlzuC5hPxONAayKr4RwVxTxxyvRilKb7t+yvj9EWuuR46ZjgDJDhoIohPGSZpGNA0ivTES0U424uPtQ9yqoXaSQuJc4kkkkkmySeST3K6r2umw+BjULszbthERdBAREQBERAEREAREQBERAFYHV+EkdkmRSBjixjcSHvANNL5W6A49r0ur6FV+ty/qzEuwLcuLh5DZPMAr1Xv6bv4bJdVcrDNCUpQcfJ36U1+5KNMs7Ls7xOG1eRiJYNXxeVI9l1xegi1gotnFSVMg9cRi5JDqe9zz7ucSfbk/ReSIpSS2QPbCYySF4kie6N7eHscWuB+Tm7he+PznE4g3PPLMf8A1JHv9vxE+w/RYSKNMW7rckIiKSDm1wiIAuQVwiAzswzzFYivPxE02nYeZI99D5aia4CwURQoqKpIkIiKSAiIgCIiAIiIAiIgCIiAIiIAiIgCIiAIiIAiIgCIiAIiIA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14" name="Picture 14" descr="http://weeklyleader.net/wp-content/uploads/2008/10/manager_tools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191000"/>
            <a:ext cx="137160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838200" y="4191000"/>
            <a:ext cx="1371600" cy="1371600"/>
            <a:chOff x="838200" y="4191000"/>
            <a:chExt cx="1371600" cy="1371600"/>
          </a:xfrm>
        </p:grpSpPr>
        <p:pic>
          <p:nvPicPr>
            <p:cNvPr id="51220" name="Picture 20" descr="http://secure.surveymonkey.com/_resources/6380803/3f132da3-3fc2-45fa-9f73-fa5bb9828a64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0600" y="4533900"/>
              <a:ext cx="1036320" cy="647700"/>
            </a:xfrm>
            <a:prstGeom prst="rect">
              <a:avLst/>
            </a:prstGeom>
            <a:noFill/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838200" y="4191000"/>
              <a:ext cx="1371600" cy="1371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28" name="AutoShape 28" descr="data:image/jpeg;base64,/9j/4AAQSkZJRgABAQAAAQABAAD/2wCEAAkGBhMSDhQQEBQVFRUWFxMXGBYWFBQXGhUYGhwhFRcQGBgjHTIeHSUvHxoaIDEsJCcpOCw4GCA9NTU2NTIuLSkBCQoKDQsOGg8PGiwkHyU1NTUwLC8pKiwsNTUsKjUqMCwsKS8sLSkpLCopLDUtLy4sLTQuNS4pLDIzLCwtLC8sLP/AABEIAHQAUAMBIgACEQEDEQH/xAAbAAADAQEBAQEAAAAAAAAAAAAABgcFBAgDAv/EAEEQAAECAwQHBQUFBgcBAAAAAAECAwAEEQUGEiEHEyIxQVFhcYGRodEUM0JSsRcycoKiQ1Nzk8HwFSMmNDWSshb/xAAZAQEAAwEBAAAAAAAAAAAAAAACAAMEBQH/xAAmEQACAgEEAQMFAQAAAAAAAAABAgADEQQSIWEUMUFREyMyUpFx/9oADAMBAAIRAxEAPwC4wQRML631U+tUrKqo2KhbiT7zgUJPy/Xs32V1lzgSm65aV3NN68WkhlklqXGucGRoaISequPYPGEqdvPPTB2nlISfha2B2VG15x13dueXAFHZTzpmfwiH2zrutNAUSK8958fSNeKquzOXv1Gq5XhZKxd15zaKXF9SFq8zAbuvN7QS4jqAtPmIswaTyEBaTyEeeQPiLwX/AHklkrzz0udl5S0j4XdsdlTtecOt3dJDLxDUwNS4chU1Qo9FcOw+Mado3dadBqkV57j4+sIV4rnlsFQ2k86Zj8Qj3FVvRh36jS8tysrcETC5V9VMLTKzSqtmgQ4o+74BCj8v07N1PjJZWUODOpTcty7lidpIvEWZcS7Ro49UVG9Le5R79w7+UKl0bvBxWJQ2E0r1PBMct550zFqPK3pQrVp7EZH9WKKDYkiGmUI4gVPacz6d0bF+1X2ZyrD5N+D6Cacu0EjIU/oOUfXHHyxxNr1X2fmJj2Gza1qUqcT95RG8JV8KRxV/ZzBSxnQLBBKFO22wyaPPNoPJS0g+FawSVtsPGjLzazyStJPhWsT6zdESSMU0+orOZDdKV6rUCVeAgtLREkDFKvqCxmA5Slei0gFPgYW1fmHe/wASm44+Uw0FDMV/qOUTa6t935eY9htKtahKXFfeSTuClfEk8Ff2KTjglSpiDBxJre67wbViSNhVadDxTDXo3vEXpcy7pq4zQVO9Te5J7tx7ucdltyIdZWjiRUdozHp3xPrrzpl7UZVuStWqV1C8h+rDGlvu19ic+s+NfgehnHd0ayYSVb1uAn8yqn6xWEmJPd06uYSFfA4AfyqofpFWMe3e0Ol/J5k3ztUsWe84k0VhwpPIrOGvmYVdGQl2JdTzjrKXXCRRTraVJQnIJoTUVOfhDdeGxEzcuWFqUkEpVVNK7JrTPKFT7JWP37vg36RUMYxNZznM5bo3jP8Ais1rnxqyXsON0YMnKIw1OH7u6nCGG05lpx9DiZpgAU/bt1TQ5kbUT6791ETE+9KqWpKW9bRQCanAvAK1FILw3URLz7MqlalJc1VVEJqMa8BpQUg3UJcNrSzT6mzTnen+f2M+kz2d+XS8260p1sgUS62pSkK3poDU0OfjDVcy1S/Z7LijVWHCo8yg4a+QhY+yVj9+74N+kNd3rETKS4YQpSgCpVVUrtGtMsoRxjErGc5mooxJ7xDVzCin4HCR+VVR9IqwiU3iOsfUE/G4QPzKoPrFtPvMmq/JJ2XokjL2o8nclatanqF5n9WKH6yJ3WsIXxpQ9oyPr3xzaSLul6XEw0KuM1NBvU3vUO7eO/nCpdG8IbVhUdhVK9DwVHin6tfYitHj3kn0Mf4KQAgiozB48+sEUzXE+7N1HmLRmZlzDgWXMFDUnGvHmOFBlnBea6jz9oy0y3hwI1eOpoRgXjyHGo5Q4QQt0O0ekKQQQEgCpyA48usGKclrzuqYWvjSg7TkPXuhBuvJGYtRlO9KFa1XQIzH6sMdV7rwhxWFJ2E1p1PFUNeje7pZlzMOijj1DQ70t70jv3nu5Rcx+lX2ZkqHkXgj0EcYmF9blKYWqalU1bNSttI93xK0j5fp2bqfBGOuwocidW6lbl2tJHd69xbASraRyrmPwmHSStdp0bCxXkcj4ekc14tG7LxLsudS4czQVQo9U8O0eEJc7deelztMqcT8zW2D3Da8o2Bq7OjOUatRp+AMiUmkFIlP/wBE63sqU4g8iVJ8jAbxOubIU4voCpXkI9+j3D5TfpKVO2u00NtYryGZ8PWEu8N7i4ClOyjlXM/iMc0ldeemDssqbT8zuwB3Ha8odLu6N2WSHZg65wZioohJ6J49p8I8LV19mIVajUcEYEwblXKU+tM1NJo2KFDah7ziFqHy/Xs30+CCMdlhc5M6tNK0rtWJf2u2d87n8lz0g+12zvnc/kuekLWlW6srKyjS5ZlLalPBJKcWacCzhzPMA90bNyLkST9my7z0uha1oqpRxVJqRXfD217d3MrDWltvE25jSHJtvol1qWla9UU1bXho4AUHFSgGY7IZYlumO7oSyxNNJoG6MqpwT+zPcaj8wjbXfT/T/tuL/MLer6673dfHaglAQCIxYQxDe01bOv7JvzXsjS1FyqwKoUEkprWitx3GnON2amUttqcWaJQkqUeQAqTHnWUlnpRMraIGSnFFG/e2RUHoQSO4xUNKF5kiykBpX+6w4f4dAtR80j80JqgCAIUuJUlvaMd3b4y88ViWKzgCSoqbUkDFWgqR0PhHNZukKTfU6ltSyWm1uLq2sUSj7xGWccui6xPZ7NQpQot461XYckD/AKgHvjCuGbNdm3mpZh9KlNOJXrVhSVIKgFJoFnfXlB2rz1FvbC5xzNj7XbO+dz+S56R+kaW7PJAC3MyB7lzjlyhO0sXblpVEuZZpLeMu4sNc6BNN56mHC7lxJFcnLurlmytTTSiraqVFIJVv55witYGeYQ1pYrxxODTUgmQZIGQfTXpVCwPMiPxca/0kzZrLLzwbW2kpUkpVU5kgigz3w+WhZzb7SmXkBaFb0ncYVvsks6tdW52a5yn1ghlK7WiZHD7lxNy1pJE9ILbB2XmwUkjdiGJC6dtDHn9Dz5QLPz9/XBx1p/yaR6RlZZLbaW0CiUJSlI5BIoB4CMsXOk/afatQnXYseOqvvfNStPKPa7AuZ5bUXwZiXxumn/A/Z2xUy6ErRlvKBtHvGLxiU2G05PzMpJrNUI2BT4W8RcWe2lR4R6JIqKGMeybnycq5rZdlKF0KcQKjkd4zPSIlu0HMj07mBE10IAAAFAKAAcANwiOaH/8AlHv4Tn/tMWWMiyrpyss4XZdkIWoFJUCo1BNSMzzAgqwAI+Y3Qsyn4iPpwQdXKmmWJ0V6kJIHkfCNW7ekWQbkGEOPYVoaQhSCleKqRhNKDPdDda1jszLRZmEBaDnQ8CNygd4PZCynRJZwNdW52F5yn1hBlK4aAo4csuOY5QQQRTNEIIIIkkIIIIkkIIIIkkIIIIkk/9k="/>
          <p:cNvSpPr>
            <a:spLocks noChangeAspect="1" noChangeArrowheads="1"/>
          </p:cNvSpPr>
          <p:nvPr/>
        </p:nvSpPr>
        <p:spPr bwMode="auto">
          <a:xfrm>
            <a:off x="63500" y="-525463"/>
            <a:ext cx="76200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0" name="AutoShape 30" descr="data:image/jpeg;base64,/9j/4AAQSkZJRgABAQAAAQABAAD/2wCEAAkGBhMSDhQQEBQVFRUWFxMXGBYWFBQXGhUYGhwhFRcQGBgjHTIeHSUvHxoaIDEsJCcpOCw4GCA9NTU2NTIuLSkBCQoKDQsOGg8PGiwkHyU1NTUwLC8pKiwsNTUsKjUqMCwsKS8sLSkpLCopLDUtLy4sLTQuNS4pLDIzLCwtLC8sLP/AABEIAHQAUAMBIgACEQEDEQH/xAAbAAADAQEBAQEAAAAAAAAAAAAABgcFBAgDAv/EAEEQAAECAwQHBQUFBgcBAAAAAAECAwAEEQUGEiEHEyIxQVFhcYGRodEUM0JSsRcycoKiQ1Nzk8HwFSMmNDWSshb/xAAZAQEAAwEBAAAAAAAAAAAAAAACAAMEBQH/xAAmEQACAgEEAQMFAQAAAAAAAAABAgADEQQSIWEUMUFREyMyUpFx/9oADAMBAAIRAxEAPwC4wQRML631U+tUrKqo2KhbiT7zgUJPy/Xs32V1lzgSm65aV3NN68WkhlklqXGucGRoaISequPYPGEqdvPPTB2nlISfha2B2VG15x13dueXAFHZTzpmfwiH2zrutNAUSK8958fSNeKquzOXv1Gq5XhZKxd15zaKXF9SFq8zAbuvN7QS4jqAtPmIswaTyEBaTyEeeQPiLwX/AHklkrzz0udl5S0j4XdsdlTtecOt3dJDLxDUwNS4chU1Qo9FcOw+Mado3dadBqkV57j4+sIV4rnlsFQ2k86Zj8Qj3FVvRh36jS8tysrcETC5V9VMLTKzSqtmgQ4o+74BCj8v07N1PjJZWUODOpTcty7lidpIvEWZcS7Ro49UVG9Le5R79w7+UKl0bvBxWJQ2E0r1PBMct550zFqPK3pQrVp7EZH9WKKDYkiGmUI4gVPacz6d0bF+1X2ZyrD5N+D6Cacu0EjIU/oOUfXHHyxxNr1X2fmJj2Gza1qUqcT95RG8JV8KRxV/ZzBSxnQLBBKFO22wyaPPNoPJS0g+FawSVtsPGjLzazyStJPhWsT6zdESSMU0+orOZDdKV6rUCVeAgtLREkDFKvqCxmA5Slei0gFPgYW1fmHe/wASm44+Uw0FDMV/qOUTa6t935eY9htKtahKXFfeSTuClfEk8Ff2KTjglSpiDBxJre67wbViSNhVadDxTDXo3vEXpcy7pq4zQVO9Te5J7tx7ucdltyIdZWjiRUdozHp3xPrrzpl7UZVuStWqV1C8h+rDGlvu19ic+s+NfgehnHd0ayYSVb1uAn8yqn6xWEmJPd06uYSFfA4AfyqofpFWMe3e0Ol/J5k3ztUsWe84k0VhwpPIrOGvmYVdGQl2JdTzjrKXXCRRTraVJQnIJoTUVOfhDdeGxEzcuWFqUkEpVVNK7JrTPKFT7JWP37vg36RUMYxNZznM5bo3jP8Ais1rnxqyXsON0YMnKIw1OH7u6nCGG05lpx9DiZpgAU/bt1TQ5kbUT6791ETE+9KqWpKW9bRQCanAvAK1FILw3URLz7MqlalJc1VVEJqMa8BpQUg3UJcNrSzT6mzTnen+f2M+kz2d+XS8260p1sgUS62pSkK3poDU0OfjDVcy1S/Z7LijVWHCo8yg4a+QhY+yVj9+74N+kNd3rETKS4YQpSgCpVVUrtGtMsoRxjErGc5mooxJ7xDVzCin4HCR+VVR9IqwiU3iOsfUE/G4QPzKoPrFtPvMmq/JJ2XokjL2o8nclatanqF5n9WKH6yJ3WsIXxpQ9oyPr3xzaSLul6XEw0KuM1NBvU3vUO7eO/nCpdG8IbVhUdhVK9DwVHin6tfYitHj3kn0Mf4KQAgiozB48+sEUzXE+7N1HmLRmZlzDgWXMFDUnGvHmOFBlnBea6jz9oy0y3hwI1eOpoRgXjyHGo5Q4QQt0O0ekKQQQEgCpyA48usGKclrzuqYWvjSg7TkPXuhBuvJGYtRlO9KFa1XQIzH6sMdV7rwhxWFJ2E1p1PFUNeje7pZlzMOijj1DQ70t70jv3nu5Rcx+lX2ZkqHkXgj0EcYmF9blKYWqalU1bNSttI93xK0j5fp2bqfBGOuwocidW6lbl2tJHd69xbASraRyrmPwmHSStdp0bCxXkcj4ekc14tG7LxLsudS4czQVQo9U8O0eEJc7deelztMqcT8zW2D3Da8o2Bq7OjOUatRp+AMiUmkFIlP/wBE63sqU4g8iVJ8jAbxOubIU4voCpXkI9+j3D5TfpKVO2u00NtYryGZ8PWEu8N7i4ClOyjlXM/iMc0ldeemDssqbT8zuwB3Ha8odLu6N2WSHZg65wZioohJ6J49p8I8LV19mIVajUcEYEwblXKU+tM1NJo2KFDah7ziFqHy/Xs30+CCMdlhc5M6tNK0rtWJf2u2d87n8lz0g+12zvnc/kuekLWlW6srKyjS5ZlLalPBJKcWacCzhzPMA90bNyLkST9my7z0uha1oqpRxVJqRXfD217d3MrDWltvE25jSHJtvol1qWla9UU1bXho4AUHFSgGY7IZYlumO7oSyxNNJoG6MqpwT+zPcaj8wjbXfT/T/tuL/MLer6673dfHaglAQCIxYQxDe01bOv7JvzXsjS1FyqwKoUEkprWitx3GnON2amUttqcWaJQkqUeQAqTHnWUlnpRMraIGSnFFG/e2RUHoQSO4xUNKF5kiykBpX+6w4f4dAtR80j80JqgCAIUuJUlvaMd3b4y88ViWKzgCSoqbUkDFWgqR0PhHNZukKTfU6ltSyWm1uLq2sUSj7xGWccui6xPZ7NQpQot461XYckD/AKgHvjCuGbNdm3mpZh9KlNOJXrVhSVIKgFJoFnfXlB2rz1FvbC5xzNj7XbO+dz+S56R+kaW7PJAC3MyB7lzjlyhO0sXblpVEuZZpLeMu4sNc6BNN56mHC7lxJFcnLurlmytTTSiraqVFIJVv55witYGeYQ1pYrxxODTUgmQZIGQfTXpVCwPMiPxca/0kzZrLLzwbW2kpUkpVU5kgigz3w+WhZzb7SmXkBaFb0ncYVvsks6tdW52a5yn1ghlK7WiZHD7lxNy1pJE9ILbB2XmwUkjdiGJC6dtDHn9Dz5QLPz9/XBx1p/yaR6RlZZLbaW0CiUJSlI5BIoB4CMsXOk/afatQnXYseOqvvfNStPKPa7AuZ5bUXwZiXxumn/A/Z2xUy6ErRlvKBtHvGLxiU2G05PzMpJrNUI2BT4W8RcWe2lR4R6JIqKGMeybnycq5rZdlKF0KcQKjkd4zPSIlu0HMj07mBE10IAAAFAKAAcANwiOaH/8AlHv4Tn/tMWWMiyrpyss4XZdkIWoFJUCo1BNSMzzAgqwAI+Y3Qsyn4iPpwQdXKmmWJ0V6kJIHkfCNW7ekWQbkGEOPYVoaQhSCleKqRhNKDPdDda1jszLRZmEBaDnQ8CNygd4PZCynRJZwNdW52F5yn1hBlK4aAo4csuOY5QQQRTNEIIIIkkIIIIkkIIIIkkIIIIkk/9k="/>
          <p:cNvSpPr>
            <a:spLocks noChangeAspect="1" noChangeArrowheads="1"/>
          </p:cNvSpPr>
          <p:nvPr/>
        </p:nvSpPr>
        <p:spPr bwMode="auto">
          <a:xfrm>
            <a:off x="63500" y="-525463"/>
            <a:ext cx="76200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362075"/>
          </a:xfrm>
        </p:spPr>
        <p:txBody>
          <a:bodyPr/>
          <a:lstStyle/>
          <a:p>
            <a:pPr algn="ctr"/>
            <a:r>
              <a:rPr lang="en-US" sz="4000" dirty="0" smtClean="0"/>
              <a:t>I Hate                      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290" name="Picture 2" descr="http://josseybasseducation.com/wp-content/uploads/2009/11/twitter-logo-1.jpg"/>
          <p:cNvPicPr>
            <a:picLocks noChangeAspect="1" noChangeArrowheads="1"/>
          </p:cNvPicPr>
          <p:nvPr/>
        </p:nvPicPr>
        <p:blipFill>
          <a:blip r:embed="rId3" cstate="print"/>
          <a:srcRect r="3125"/>
          <a:stretch>
            <a:fillRect/>
          </a:stretch>
        </p:blipFill>
        <p:spPr bwMode="auto">
          <a:xfrm>
            <a:off x="3962400" y="2590800"/>
            <a:ext cx="2362200" cy="897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74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Tweeting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525963"/>
          </a:xfrm>
        </p:spPr>
        <p:txBody>
          <a:bodyPr/>
          <a:lstStyle/>
          <a:p>
            <a:r>
              <a:rPr lang="en-US" sz="2400" dirty="0" smtClean="0"/>
              <a:t>Have a purpose.</a:t>
            </a:r>
          </a:p>
          <a:p>
            <a:r>
              <a:rPr lang="en-US" sz="2400" dirty="0" smtClean="0"/>
              <a:t>Everything is visible.</a:t>
            </a:r>
          </a:p>
          <a:p>
            <a:r>
              <a:rPr lang="en-US" sz="2400" dirty="0" smtClean="0"/>
              <a:t>Don’t worry about following too many people.</a:t>
            </a:r>
          </a:p>
          <a:p>
            <a:r>
              <a:rPr lang="en-US" sz="2400" dirty="0" smtClean="0"/>
              <a:t>Use hash tags (#) to be found.</a:t>
            </a:r>
          </a:p>
          <a:p>
            <a:pPr lvl="1"/>
            <a:r>
              <a:rPr lang="en-US" sz="2000" dirty="0" smtClean="0"/>
              <a:t>#</a:t>
            </a:r>
            <a:r>
              <a:rPr lang="en-US" sz="2000" dirty="0" err="1" smtClean="0"/>
              <a:t>DFWODNet</a:t>
            </a:r>
            <a:endParaRPr lang="en-US" sz="2000" dirty="0" smtClean="0"/>
          </a:p>
          <a:p>
            <a:pPr lvl="1"/>
            <a:r>
              <a:rPr lang="en-US" sz="2000" dirty="0" smtClean="0"/>
              <a:t>#OD</a:t>
            </a:r>
          </a:p>
          <a:p>
            <a:pPr lvl="1"/>
            <a:r>
              <a:rPr lang="en-US" sz="2000" dirty="0" smtClean="0"/>
              <a:t>#</a:t>
            </a:r>
            <a:r>
              <a:rPr lang="en-US" sz="2000" dirty="0" err="1" smtClean="0"/>
              <a:t>SocialLearning</a:t>
            </a:r>
            <a:endParaRPr lang="en-US" sz="2000" dirty="0" smtClean="0"/>
          </a:p>
          <a:p>
            <a:pPr lvl="1"/>
            <a:r>
              <a:rPr lang="en-US" sz="2000" dirty="0" smtClean="0"/>
              <a:t>#</a:t>
            </a:r>
            <a:r>
              <a:rPr lang="en-US" sz="2000" dirty="0" err="1" smtClean="0"/>
              <a:t>AppreciativeInquiry</a:t>
            </a:r>
            <a:endParaRPr lang="en-US" sz="2000" dirty="0" smtClean="0"/>
          </a:p>
          <a:p>
            <a:r>
              <a:rPr lang="en-US" sz="2400" dirty="0" smtClean="0"/>
              <a:t>Use hash tags to search.</a:t>
            </a:r>
          </a:p>
          <a:p>
            <a:r>
              <a:rPr lang="en-US" sz="2400" dirty="0" smtClean="0"/>
              <a:t>Limit tweets to 120 characters.</a:t>
            </a:r>
          </a:p>
          <a:p>
            <a:r>
              <a:rPr lang="en-US" sz="2400" dirty="0" smtClean="0"/>
              <a:t>Shrink URLs.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038600" cy="368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074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292" name="Picture 4" descr="http://t2.gstatic.com/images?q=tbn:ANd9GcTOzqLTsS4OtpeKRyDsIZD4UD5kCs3mdAhlwjmQh7BBms7mLU8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447800"/>
            <a:ext cx="4051641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74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8838"/>
          </a:xfrm>
        </p:spPr>
        <p:txBody>
          <a:bodyPr/>
          <a:lstStyle/>
          <a:p>
            <a:r>
              <a:rPr lang="en-US" sz="4000" dirty="0" smtClean="0"/>
              <a:t>Tonight’s 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sz="3200" dirty="0" smtClean="0"/>
              <a:t>Social Learning Bingo Game</a:t>
            </a:r>
          </a:p>
          <a:p>
            <a:pPr>
              <a:lnSpc>
                <a:spcPct val="125000"/>
              </a:lnSpc>
            </a:pPr>
            <a:r>
              <a:rPr lang="en-US" sz="3200" dirty="0" smtClean="0"/>
              <a:t>History of Social Learning</a:t>
            </a:r>
          </a:p>
          <a:p>
            <a:pPr>
              <a:lnSpc>
                <a:spcPct val="125000"/>
              </a:lnSpc>
            </a:pPr>
            <a:r>
              <a:rPr lang="en-US" sz="3200" dirty="0" smtClean="0"/>
              <a:t>The Impact of Social Media on Social Learning</a:t>
            </a:r>
          </a:p>
          <a:p>
            <a:pPr>
              <a:lnSpc>
                <a:spcPct val="125000"/>
              </a:lnSpc>
            </a:pPr>
            <a:r>
              <a:rPr lang="en-US" sz="3200" dirty="0" smtClean="0"/>
              <a:t>Social Learning in the Workplace</a:t>
            </a:r>
          </a:p>
          <a:p>
            <a:pPr>
              <a:lnSpc>
                <a:spcPct val="125000"/>
              </a:lnSpc>
            </a:pPr>
            <a:r>
              <a:rPr lang="en-US" sz="3200" dirty="0" smtClean="0"/>
              <a:t>Recommendations and Best Practices</a:t>
            </a:r>
          </a:p>
          <a:p>
            <a:pPr>
              <a:lnSpc>
                <a:spcPct val="125000"/>
              </a:lnSpc>
            </a:pPr>
            <a:endParaRPr lang="en-US" sz="3600" dirty="0" smtClean="0"/>
          </a:p>
          <a:p>
            <a:pPr>
              <a:lnSpc>
                <a:spcPct val="125000"/>
              </a:lnSpc>
            </a:pPr>
            <a:endParaRPr lang="en-US" sz="3600" dirty="0" smtClean="0"/>
          </a:p>
          <a:p>
            <a:pPr>
              <a:lnSpc>
                <a:spcPct val="125000"/>
              </a:lnSpc>
            </a:pPr>
            <a:endParaRPr lang="en-US" sz="2000" dirty="0" smtClean="0"/>
          </a:p>
          <a:p>
            <a:pPr>
              <a:lnSpc>
                <a:spcPct val="125000"/>
              </a:lnSpc>
            </a:pPr>
            <a:endParaRPr lang="en-US" sz="2400" dirty="0"/>
          </a:p>
          <a:p>
            <a:pPr marL="0" indent="0">
              <a:lnSpc>
                <a:spcPct val="125000"/>
              </a:lnSpc>
              <a:buNone/>
            </a:pPr>
            <a:endParaRPr lang="en-US" dirty="0" smtClean="0"/>
          </a:p>
          <a:p>
            <a:pPr>
              <a:lnSpc>
                <a:spcPct val="125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35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LinkedIn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Stay on top of current discussions in your industry.</a:t>
            </a:r>
          </a:p>
          <a:p>
            <a:r>
              <a:rPr lang="en-US" dirty="0" smtClean="0"/>
              <a:t>Expand your reach.</a:t>
            </a:r>
          </a:p>
          <a:p>
            <a:r>
              <a:rPr lang="en-US" dirty="0" smtClean="0"/>
              <a:t>Expand your network.</a:t>
            </a:r>
          </a:p>
          <a:p>
            <a:r>
              <a:rPr lang="en-US" dirty="0" smtClean="0"/>
              <a:t>Post discussions to groups.</a:t>
            </a:r>
          </a:p>
          <a:p>
            <a:r>
              <a:rPr lang="en-US" dirty="0" smtClean="0"/>
              <a:t>Engage in discussions.</a:t>
            </a:r>
          </a:p>
          <a:p>
            <a:r>
              <a:rPr lang="en-US" dirty="0" smtClean="0"/>
              <a:t>Find talent.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A6C4-0E67-4107-820A-352C5279821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0"/>
            <a:ext cx="232539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Learning Case Study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District Manager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9394" name="Picture 2" descr="http://cdn4.digitaltrends.com/wp-content/uploads/2009/11/radiosh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33624"/>
            <a:ext cx="2660473" cy="2162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44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Learning Case Study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2" descr="Q:\BerylHealth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971800"/>
            <a:ext cx="3153836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9718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8838"/>
          </a:xfrm>
        </p:spPr>
        <p:txBody>
          <a:bodyPr/>
          <a:lstStyle/>
          <a:p>
            <a:r>
              <a:rPr lang="en-US" sz="4000" dirty="0" smtClean="0"/>
              <a:t>Social Learning Bingo Game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526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Who has a LinkedIn profile?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794575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Who has over 100 connections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on LinkedIn?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9" y="3882679"/>
            <a:ext cx="69701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Who uses a mobile phone to manage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your networking sites?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0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8838"/>
          </a:xfrm>
        </p:spPr>
        <p:txBody>
          <a:bodyPr/>
          <a:lstStyle/>
          <a:p>
            <a:r>
              <a:rPr lang="en-US" sz="4000" dirty="0" smtClean="0"/>
              <a:t>Social Learning Bingo Game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09800"/>
            <a:ext cx="8374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Who follows more than 20 people on Twitter?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794575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Who has more than 20 followers on Twitter?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9" y="3882679"/>
            <a:ext cx="7239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Who has “Liked” something in the last 48 hours?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03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8838"/>
          </a:xfrm>
        </p:spPr>
        <p:txBody>
          <a:bodyPr/>
          <a:lstStyle/>
          <a:p>
            <a:r>
              <a:rPr lang="en-US" sz="4000" dirty="0" smtClean="0"/>
              <a:t>Social Learning Bingo Game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09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Who participated in the DFW OD Network Scavenger Hunt?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321078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Who believes social media tools are a distraction to learning?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9" y="4409182"/>
            <a:ext cx="7239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Who can’t imagine life without social media?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1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What is Social Learning?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21D9-33EC-4E87-8407-988804B44A6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913" y="3429000"/>
            <a:ext cx="63896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6334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64087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983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Scavenger Hunt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1FDB-8406-438E-96A9-4BE85F6EBD9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52800"/>
            <a:ext cx="63896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6334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64087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Learning Defined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“[The] result in people becoming more informed, gaining a wider perspective, and being able to make better decisions by engaging with others. It acknowledges that learning happens with and through other people, as a matter of participating in a community, not just by acquiring knowledge.”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r">
              <a:buNone/>
            </a:pPr>
            <a:r>
              <a:rPr lang="en-US" sz="2000" dirty="0" smtClean="0"/>
              <a:t>Marcia Conner and Tony Bingham</a:t>
            </a:r>
          </a:p>
          <a:p>
            <a:pPr marL="0" indent="0" algn="r">
              <a:buNone/>
            </a:pPr>
            <a:r>
              <a:rPr lang="en-US" sz="2000" i="1" dirty="0" smtClean="0"/>
              <a:t>The New Social Learning</a:t>
            </a:r>
            <a:endParaRPr lang="en-US" sz="2000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1FDB-8406-438E-96A9-4BE85F6EBD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56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Origins of Social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81200"/>
            <a:ext cx="4010025" cy="4089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89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05-10-11 RS Content Pla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05-10-11 RS Content Planning</Template>
  <TotalTime>7200</TotalTime>
  <Words>475</Words>
  <Application>Microsoft Office PowerPoint</Application>
  <PresentationFormat>On-screen Show (4:3)</PresentationFormat>
  <Paragraphs>118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05-10-11 RS Content Planning</vt:lpstr>
      <vt:lpstr>We ‘Like’ It!</vt:lpstr>
      <vt:lpstr>Tonight’s Agenda</vt:lpstr>
      <vt:lpstr>Social Learning Bingo Game</vt:lpstr>
      <vt:lpstr>Social Learning Bingo Game</vt:lpstr>
      <vt:lpstr>Social Learning Bingo Game</vt:lpstr>
      <vt:lpstr>What is Social Learning?</vt:lpstr>
      <vt:lpstr>Scavenger Hunt Definitions</vt:lpstr>
      <vt:lpstr>Social Learning Defined</vt:lpstr>
      <vt:lpstr>The Origins of Social Learning</vt:lpstr>
      <vt:lpstr>Social Learning Theory</vt:lpstr>
      <vt:lpstr>What are some examples of social learning in the workplace?</vt:lpstr>
      <vt:lpstr>What Are the                    of social Learning?</vt:lpstr>
      <vt:lpstr>What Are the                    of social Learning?</vt:lpstr>
      <vt:lpstr>Social Media</vt:lpstr>
      <vt:lpstr>Social Media</vt:lpstr>
      <vt:lpstr>The Gift that Changed My Life</vt:lpstr>
      <vt:lpstr>I Hate                      !</vt:lpstr>
      <vt:lpstr>Tips for Tweeting</vt:lpstr>
      <vt:lpstr>Slide 19</vt:lpstr>
      <vt:lpstr>Leverage LinkedIn Groups</vt:lpstr>
      <vt:lpstr>Social Learning Case Study</vt:lpstr>
      <vt:lpstr>Social Learning Case Study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liza.schlitt</dc:creator>
  <cp:lastModifiedBy>rick.palmer</cp:lastModifiedBy>
  <cp:revision>406</cp:revision>
  <cp:lastPrinted>2012-03-13T19:28:10Z</cp:lastPrinted>
  <dcterms:created xsi:type="dcterms:W3CDTF">2011-05-24T22:07:28Z</dcterms:created>
  <dcterms:modified xsi:type="dcterms:W3CDTF">2012-05-11T14:13:49Z</dcterms:modified>
</cp:coreProperties>
</file>